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59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6" r:id="rId11"/>
    <p:sldId id="268" r:id="rId12"/>
    <p:sldId id="282" r:id="rId13"/>
    <p:sldId id="269" r:id="rId14"/>
    <p:sldId id="270" r:id="rId15"/>
    <p:sldId id="285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84" r:id="rId24"/>
    <p:sldId id="279" r:id="rId25"/>
    <p:sldId id="280" r:id="rId26"/>
  </p:sldIdLst>
  <p:sldSz cx="9144000" cy="6858000" type="screen4x3"/>
  <p:notesSz cx="7559675" cy="10691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91" autoAdjust="0"/>
    <p:restoredTop sz="95295" autoAdjust="0"/>
  </p:normalViewPr>
  <p:slideViewPr>
    <p:cSldViewPr snapToGrid="0">
      <p:cViewPr varScale="1">
        <p:scale>
          <a:sx n="66" d="100"/>
          <a:sy n="66" d="100"/>
        </p:scale>
        <p:origin x="53" y="6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33C023-2F9F-4D6B-882D-D082E450FD46}" type="datetimeFigureOut">
              <a:rPr lang="fr-FR" smtClean="0"/>
              <a:t>02/11/2019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4775" y="1336675"/>
            <a:ext cx="48101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A6B4AF-59CD-4C13-906A-41F8E78863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6567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A6B4AF-59CD-4C13-906A-41F8E7886389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84064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A6B4AF-59CD-4C13-906A-41F8E7886389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1378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32ED3B3B-049D-46CF-A347-DD6AD58E8B38}" type="datetime">
              <a:rPr lang="fr-FR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02/11/2019</a:t>
            </a:fld>
            <a:endParaRPr lang="fr-F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pPr algn="r">
              <a:lnSpc>
                <a:spcPct val="100000"/>
              </a:lnSpc>
            </a:pPr>
            <a:fld id="{075B64FE-A1D1-4B8F-9D40-765C0E6DDE12}" type="slidenum">
              <a:rPr lang="fr-FR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‹N°›</a:t>
            </a:fld>
            <a:endParaRPr lang="fr-F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54107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F2824F3B-BE93-4D42-8B6F-F7E9F47E3A58}" type="datetime">
              <a:rPr lang="fr-FR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02/11/2019</a:t>
            </a:fld>
            <a:endParaRPr lang="fr-F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 algn="r">
              <a:lnSpc>
                <a:spcPct val="100000"/>
              </a:lnSpc>
            </a:pPr>
            <a:fld id="{D346E98C-7294-4909-BB49-39081B436D9F}" type="slidenum">
              <a:rPr lang="fr-FR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‹N°›</a:t>
            </a:fld>
            <a:endParaRPr lang="fr-F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48870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F2824F3B-BE93-4D42-8B6F-F7E9F47E3A58}" type="datetime">
              <a:rPr lang="fr-FR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02/11/2019</a:t>
            </a:fld>
            <a:endParaRPr lang="fr-F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 algn="r">
              <a:lnSpc>
                <a:spcPct val="100000"/>
              </a:lnSpc>
            </a:pPr>
            <a:fld id="{D346E98C-7294-4909-BB49-39081B436D9F}" type="slidenum">
              <a:rPr lang="fr-FR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‹N°›</a:t>
            </a:fld>
            <a:endParaRPr lang="fr-F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22695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4AB8443-FFFC-4749-918D-D515BC5F89FE}" type="datetime">
              <a:rPr lang="fr-FR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02/11/2019</a:t>
            </a:fld>
            <a:endParaRPr lang="fr-F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 algn="r">
              <a:lnSpc>
                <a:spcPct val="100000"/>
              </a:lnSpc>
            </a:pPr>
            <a:fld id="{CCB682E5-288B-43D0-B694-64714A8BF0D0}" type="slidenum">
              <a:rPr lang="fr-FR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‹N°›</a:t>
            </a:fld>
            <a:endParaRPr lang="fr-F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136860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F2824F3B-BE93-4D42-8B6F-F7E9F47E3A58}" type="datetime">
              <a:rPr lang="fr-FR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02/11/2019</a:t>
            </a:fld>
            <a:endParaRPr lang="fr-F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 algn="r">
              <a:lnSpc>
                <a:spcPct val="100000"/>
              </a:lnSpc>
            </a:pPr>
            <a:fld id="{D346E98C-7294-4909-BB49-39081B436D9F}" type="slidenum">
              <a:rPr lang="fr-FR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‹N°›</a:t>
            </a:fld>
            <a:endParaRPr lang="fr-F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115123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F2824F3B-BE93-4D42-8B6F-F7E9F47E3A58}" type="datetime">
              <a:rPr lang="fr-FR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02/11/2019</a:t>
            </a:fld>
            <a:endParaRPr lang="fr-F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 algn="r">
              <a:lnSpc>
                <a:spcPct val="100000"/>
              </a:lnSpc>
            </a:pPr>
            <a:fld id="{D346E98C-7294-4909-BB49-39081B436D9F}" type="slidenum">
              <a:rPr lang="fr-FR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‹N°›</a:t>
            </a:fld>
            <a:endParaRPr lang="fr-F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829277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F2824F3B-BE93-4D42-8B6F-F7E9F47E3A58}" type="datetime">
              <a:rPr lang="fr-FR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02/11/2019</a:t>
            </a:fld>
            <a:endParaRPr lang="fr-F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D346E98C-7294-4909-BB49-39081B436D9F}" type="slidenum">
              <a:rPr lang="fr-FR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‹N°›</a:t>
            </a:fld>
            <a:endParaRPr lang="fr-F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253195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F2824F3B-BE93-4D42-8B6F-F7E9F47E3A58}" type="datetime">
              <a:rPr lang="fr-FR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02/11/2019</a:t>
            </a:fld>
            <a:endParaRPr lang="fr-F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D346E98C-7294-4909-BB49-39081B436D9F}" type="slidenum">
              <a:rPr lang="fr-FR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‹N°›</a:t>
            </a:fld>
            <a:endParaRPr lang="fr-F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895981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83101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F2824F3B-BE93-4D42-8B6F-F7E9F47E3A58}" type="datetime">
              <a:rPr lang="fr-FR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02/11/2019</a:t>
            </a:fld>
            <a:endParaRPr lang="fr-F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D346E98C-7294-4909-BB49-39081B436D9F}" type="slidenum">
              <a:rPr lang="fr-FR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‹N°›</a:t>
            </a:fld>
            <a:endParaRPr lang="fr-F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40918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32ED3B3B-049D-46CF-A347-DD6AD58E8B38}" type="datetime">
              <a:rPr lang="fr-FR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02/11/2019</a:t>
            </a:fld>
            <a:endParaRPr lang="fr-F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 algn="r">
              <a:lnSpc>
                <a:spcPct val="100000"/>
              </a:lnSpc>
            </a:pPr>
            <a:fld id="{075B64FE-A1D1-4B8F-9D40-765C0E6DDE12}" type="slidenum">
              <a:rPr lang="fr-FR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‹N°›</a:t>
            </a:fld>
            <a:endParaRPr lang="fr-F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93591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F2824F3B-BE93-4D42-8B6F-F7E9F47E3A58}" type="datetime">
              <a:rPr lang="fr-FR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02/11/2019</a:t>
            </a:fld>
            <a:endParaRPr lang="fr-F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 algn="r">
              <a:lnSpc>
                <a:spcPct val="100000"/>
              </a:lnSpc>
            </a:pPr>
            <a:fld id="{D346E98C-7294-4909-BB49-39081B436D9F}" type="slidenum">
              <a:rPr lang="fr-FR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‹N°›</a:t>
            </a:fld>
            <a:endParaRPr lang="fr-F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19418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F2824F3B-BE93-4D42-8B6F-F7E9F47E3A58}" type="datetime">
              <a:rPr lang="fr-FR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02/11/2019</a:t>
            </a:fld>
            <a:endParaRPr lang="fr-F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 algn="r">
              <a:lnSpc>
                <a:spcPct val="100000"/>
              </a:lnSpc>
            </a:pPr>
            <a:fld id="{D346E98C-7294-4909-BB49-39081B436D9F}" type="slidenum">
              <a:rPr lang="fr-FR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‹N°›</a:t>
            </a:fld>
            <a:endParaRPr lang="fr-F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73563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32ED3B3B-049D-46CF-A347-DD6AD58E8B38}" type="datetime">
              <a:rPr lang="fr-FR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02/11/2019</a:t>
            </a:fld>
            <a:endParaRPr lang="fr-F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075B64FE-A1D1-4B8F-9D40-765C0E6DDE12}" type="slidenum">
              <a:rPr lang="fr-FR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‹N°›</a:t>
            </a:fld>
            <a:endParaRPr lang="fr-F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85922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32ED3B3B-049D-46CF-A347-DD6AD58E8B38}" type="datetime">
              <a:rPr lang="fr-FR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02/11/2019</a:t>
            </a:fld>
            <a:endParaRPr lang="fr-F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075B64FE-A1D1-4B8F-9D40-765C0E6DDE12}" type="slidenum">
              <a:rPr lang="fr-FR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‹N°›</a:t>
            </a:fld>
            <a:endParaRPr lang="fr-F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61976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F2824F3B-BE93-4D42-8B6F-F7E9F47E3A58}" type="datetime">
              <a:rPr lang="fr-FR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02/11/2019</a:t>
            </a:fld>
            <a:endParaRPr lang="fr-F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D346E98C-7294-4909-BB49-39081B436D9F}" type="slidenum">
              <a:rPr lang="fr-FR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‹N°›</a:t>
            </a:fld>
            <a:endParaRPr lang="fr-F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70785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4AB8443-FFFC-4749-918D-D515BC5F89FE}" type="datetime">
              <a:rPr lang="fr-FR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02/11/2019</a:t>
            </a:fld>
            <a:endParaRPr lang="fr-F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 algn="r">
              <a:lnSpc>
                <a:spcPct val="100000"/>
              </a:lnSpc>
            </a:pPr>
            <a:fld id="{CCB682E5-288B-43D0-B694-64714A8BF0D0}" type="slidenum">
              <a:rPr lang="fr-FR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‹N°›</a:t>
            </a:fld>
            <a:endParaRPr lang="fr-F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67875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lnSpc>
                <a:spcPct val="100000"/>
              </a:lnSpc>
            </a:pPr>
            <a:fld id="{04AB8443-FFFC-4749-918D-D515BC5F89FE}" type="datetime">
              <a:rPr lang="fr-FR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02/11/2019</a:t>
            </a:fld>
            <a:endParaRPr lang="fr-F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algn="r">
              <a:lnSpc>
                <a:spcPct val="100000"/>
              </a:lnSpc>
            </a:pPr>
            <a:fld id="{CCB682E5-288B-43D0-B694-64714A8BF0D0}" type="slidenum">
              <a:rPr lang="fr-FR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‹N°›</a:t>
            </a:fld>
            <a:endParaRPr lang="fr-F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53414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  <p:sldLayoutId id="2147483773" r:id="rId14"/>
    <p:sldLayoutId id="2147483774" r:id="rId15"/>
    <p:sldLayoutId id="2147483775" r:id="rId16"/>
    <p:sldLayoutId id="214748377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755640" y="1196640"/>
            <a:ext cx="7772040" cy="146952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8" name="TextShape 2"/>
          <p:cNvSpPr txBox="1"/>
          <p:nvPr/>
        </p:nvSpPr>
        <p:spPr>
          <a:xfrm rot="1466826">
            <a:off x="7048045" y="3689398"/>
            <a:ext cx="2335789" cy="65275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fr-FR" sz="3600" b="1" strike="noStrike" spc="-1" dirty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Merci et bienvenue à toutes et à tous</a:t>
            </a:r>
          </a:p>
        </p:txBody>
      </p:sp>
      <p:sp>
        <p:nvSpPr>
          <p:cNvPr id="119" name="CustomShape 3"/>
          <p:cNvSpPr/>
          <p:nvPr/>
        </p:nvSpPr>
        <p:spPr>
          <a:xfrm rot="891950">
            <a:off x="6832924" y="519351"/>
            <a:ext cx="2222339" cy="2227788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z="36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Lundi 4 novembre 
Conseil d’école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5" name="Image 1">
            <a:extLst>
              <a:ext uri="{FF2B5EF4-FFF2-40B4-BE49-F238E27FC236}">
                <a16:creationId xmlns:a16="http://schemas.microsoft.com/office/drawing/2014/main" id="{4FD0622E-7F74-4226-B774-D9FAE223B34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91770" y="271850"/>
            <a:ext cx="6741154" cy="6194852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CustomShape 2"/>
          <p:cNvSpPr/>
          <p:nvPr/>
        </p:nvSpPr>
        <p:spPr>
          <a:xfrm>
            <a:off x="737280" y="368640"/>
            <a:ext cx="7344360" cy="791640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z="36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4. Sécurité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CustomShape 2">
            <a:extLst>
              <a:ext uri="{FF2B5EF4-FFF2-40B4-BE49-F238E27FC236}">
                <a16:creationId xmlns:a16="http://schemas.microsoft.com/office/drawing/2014/main" id="{4D088EA0-FD0B-432A-B423-1F202A6FDDA2}"/>
              </a:ext>
            </a:extLst>
          </p:cNvPr>
          <p:cNvSpPr/>
          <p:nvPr/>
        </p:nvSpPr>
        <p:spPr>
          <a:xfrm>
            <a:off x="809204" y="1414221"/>
            <a:ext cx="7344360" cy="4029557"/>
          </a:xfrm>
          <a:prstGeom prst="roundRect">
            <a:avLst>
              <a:gd name="adj" fmla="val 25471"/>
            </a:avLst>
          </a:prstGeom>
          <a:ln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tIns="45000" rIns="90000" bIns="45000" anchor="ctr"/>
          <a:lstStyle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fr-FR" sz="36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36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PLAN VIGIPIRATE </a:t>
            </a:r>
            <a:endParaRPr lang="fr-FR" sz="36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914400">
              <a:lnSpc>
                <a:spcPct val="100000"/>
              </a:lnSpc>
            </a:pPr>
            <a:r>
              <a:rPr lang="fr-FR" sz="3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Rassemblements devant l’école interdits </a:t>
            </a: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36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Exercices d’entrainement</a:t>
            </a:r>
            <a:endParaRPr lang="fr-FR" sz="36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>
              <a:lnSpc>
                <a:spcPct val="100000"/>
              </a:lnSpc>
            </a:pPr>
            <a:r>
              <a:rPr lang="fr-FR" sz="3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	24 septembre : incendie</a:t>
            </a:r>
          </a:p>
          <a:p>
            <a:pPr>
              <a:lnSpc>
                <a:spcPct val="100000"/>
              </a:lnSpc>
            </a:pPr>
            <a:r>
              <a:rPr lang="fr-FR" sz="3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	21 janvier : risques majeurs </a:t>
            </a:r>
          </a:p>
          <a:p>
            <a:pPr>
              <a:lnSpc>
                <a:spcPct val="100000"/>
              </a:lnSpc>
            </a:pPr>
            <a:r>
              <a:rPr lang="fr-FR" sz="3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	</a:t>
            </a:r>
            <a:r>
              <a:rPr lang="fr-FR" sz="4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entre 4 et 8 novembre : attentat/intrusion</a:t>
            </a:r>
            <a:endParaRPr lang="fr-FR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>
              <a:lnSpc>
                <a:spcPct val="100000"/>
              </a:lnSpc>
            </a:pPr>
            <a:endParaRPr lang="fr-FR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stomShape 1"/>
          <p:cNvSpPr/>
          <p:nvPr/>
        </p:nvSpPr>
        <p:spPr>
          <a:xfrm>
            <a:off x="737280" y="368640"/>
            <a:ext cx="7344360" cy="791640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z="36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5. Vie scolaire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CustomShape 2">
            <a:extLst>
              <a:ext uri="{FF2B5EF4-FFF2-40B4-BE49-F238E27FC236}">
                <a16:creationId xmlns:a16="http://schemas.microsoft.com/office/drawing/2014/main" id="{D3E18C83-BD64-4532-98DB-59C4C38D70F8}"/>
              </a:ext>
            </a:extLst>
          </p:cNvPr>
          <p:cNvSpPr/>
          <p:nvPr/>
        </p:nvSpPr>
        <p:spPr>
          <a:xfrm>
            <a:off x="899820" y="1359243"/>
            <a:ext cx="7344360" cy="4341341"/>
          </a:xfrm>
          <a:prstGeom prst="roundRect">
            <a:avLst>
              <a:gd name="adj" fmla="val 25471"/>
            </a:avLst>
          </a:prstGeom>
          <a:ln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tIns="45000" rIns="90000" bIns="45000" anchor="ctr"/>
          <a:lstStyle/>
          <a:p>
            <a:pPr marL="360">
              <a:lnSpc>
                <a:spcPct val="100000"/>
              </a:lnSpc>
              <a:buClr>
                <a:srgbClr val="000000"/>
              </a:buClr>
            </a:pPr>
            <a:endParaRPr lang="fr-FR" sz="36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360">
              <a:lnSpc>
                <a:spcPct val="100000"/>
              </a:lnSpc>
              <a:buClr>
                <a:srgbClr val="000000"/>
              </a:buClr>
            </a:pPr>
            <a:r>
              <a:rPr lang="fr-FR" sz="3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Quelques nouveautés à la rentrée :</a:t>
            </a:r>
          </a:p>
          <a:p>
            <a:pPr marL="360">
              <a:lnSpc>
                <a:spcPct val="100000"/>
              </a:lnSpc>
              <a:buClr>
                <a:srgbClr val="000000"/>
              </a:buClr>
            </a:pPr>
            <a:endParaRPr lang="fr-FR" sz="36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457200" indent="-456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3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3 valeurs : </a:t>
            </a:r>
          </a:p>
          <a:p>
            <a:pPr marL="360">
              <a:lnSpc>
                <a:spcPct val="100000"/>
              </a:lnSpc>
              <a:buClr>
                <a:srgbClr val="000000"/>
              </a:buClr>
            </a:pPr>
            <a:r>
              <a:rPr lang="fr-FR" sz="3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		Respect – Communication – Coopération</a:t>
            </a:r>
          </a:p>
          <a:p>
            <a:pPr marL="457200" indent="-456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3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Registre d’incivilité : « Fiche attitude »</a:t>
            </a:r>
          </a:p>
          <a:p>
            <a:pPr marL="457200" indent="-456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3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Conseil de coop chaque semaine</a:t>
            </a:r>
          </a:p>
          <a:p>
            <a:pPr marL="457200" indent="-456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3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Messages clairs pour tous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stomShape 1"/>
          <p:cNvSpPr/>
          <p:nvPr/>
        </p:nvSpPr>
        <p:spPr>
          <a:xfrm>
            <a:off x="737280" y="368640"/>
            <a:ext cx="7344360" cy="791640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z="36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5. Vie scolaire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46B6F1DD-645C-4205-BF77-30702E61A0C0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 rot="618860">
            <a:off x="582461" y="1302338"/>
            <a:ext cx="3271168" cy="1617494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BD867FF7-2C24-4075-ABD0-0D494CEA5A1E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 rot="216992">
            <a:off x="4481528" y="1259725"/>
            <a:ext cx="3877327" cy="1640041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322D7BDD-FB61-4260-8A43-E94683BFF770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 rot="20788594">
            <a:off x="574497" y="3106099"/>
            <a:ext cx="3799815" cy="1727886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2F35D284-7D67-49DE-A088-86DC3292C0EC}"/>
              </a:ext>
            </a:extLst>
          </p:cNvPr>
          <p:cNvPicPr/>
          <p:nvPr/>
        </p:nvPicPr>
        <p:blipFill>
          <a:blip r:embed="rId6"/>
          <a:stretch>
            <a:fillRect/>
          </a:stretch>
        </p:blipFill>
        <p:spPr>
          <a:xfrm rot="21307184">
            <a:off x="5251506" y="3166766"/>
            <a:ext cx="3514056" cy="1727886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DD3A9C69-B91D-4081-8219-2AE3CFCD8162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>
          <a:xfrm rot="221756">
            <a:off x="142857" y="5055836"/>
            <a:ext cx="4022674" cy="1644454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ECEF619B-B364-44D9-9560-D1E291F73180}"/>
              </a:ext>
            </a:extLst>
          </p:cNvPr>
          <p:cNvPicPr/>
          <p:nvPr/>
        </p:nvPicPr>
        <p:blipFill>
          <a:blip r:embed="rId8"/>
          <a:stretch>
            <a:fillRect/>
          </a:stretch>
        </p:blipFill>
        <p:spPr>
          <a:xfrm rot="947276">
            <a:off x="4640872" y="5117984"/>
            <a:ext cx="3335325" cy="1660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08544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CustomShape 1"/>
          <p:cNvSpPr/>
          <p:nvPr/>
        </p:nvSpPr>
        <p:spPr>
          <a:xfrm>
            <a:off x="719640" y="1628640"/>
            <a:ext cx="7704360" cy="4143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6" name="CustomShape 2"/>
          <p:cNvSpPr/>
          <p:nvPr/>
        </p:nvSpPr>
        <p:spPr>
          <a:xfrm>
            <a:off x="719640" y="368640"/>
            <a:ext cx="7344360" cy="791640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z="36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5. Vie scolaire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CustomShape 2">
            <a:extLst>
              <a:ext uri="{FF2B5EF4-FFF2-40B4-BE49-F238E27FC236}">
                <a16:creationId xmlns:a16="http://schemas.microsoft.com/office/drawing/2014/main" id="{5E1C3B70-1A4F-43D8-9C88-40753B80FEA6}"/>
              </a:ext>
            </a:extLst>
          </p:cNvPr>
          <p:cNvSpPr/>
          <p:nvPr/>
        </p:nvSpPr>
        <p:spPr>
          <a:xfrm>
            <a:off x="981597" y="1349063"/>
            <a:ext cx="6820446" cy="4203240"/>
          </a:xfrm>
          <a:prstGeom prst="roundRect">
            <a:avLst>
              <a:gd name="adj" fmla="val 25471"/>
            </a:avLst>
          </a:prstGeom>
          <a:ln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tIns="45000" rIns="90000" bIns="45000" anchor="ctr"/>
          <a:lstStyle/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fr-FR" sz="4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fr-FR" sz="4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4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Évaluations </a:t>
            </a:r>
            <a:endParaRPr lang="fr-FR" sz="36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>
              <a:lnSpc>
                <a:spcPct val="100000"/>
              </a:lnSpc>
            </a:pPr>
            <a:r>
              <a:rPr lang="fr-FR" sz="4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	LSU / Carnet de réussite. </a:t>
            </a:r>
            <a:endParaRPr lang="fr-FR" sz="36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>
              <a:lnSpc>
                <a:spcPct val="100000"/>
              </a:lnSpc>
            </a:pPr>
            <a:r>
              <a:rPr lang="fr-FR" sz="4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	CP et CE1 évaluations nationales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sz="4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Décloisonnement </a:t>
            </a:r>
            <a:endParaRPr lang="fr-FR" sz="36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457200" indent="-456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4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Langues : anglais + allemand</a:t>
            </a:r>
          </a:p>
          <a:p>
            <a:pPr marL="457200" indent="-456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fr-FR" sz="4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CustomShape 1"/>
          <p:cNvSpPr/>
          <p:nvPr/>
        </p:nvSpPr>
        <p:spPr>
          <a:xfrm>
            <a:off x="899640" y="2997000"/>
            <a:ext cx="7848360" cy="1217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8" name="CustomShape 2"/>
          <p:cNvSpPr/>
          <p:nvPr/>
        </p:nvSpPr>
        <p:spPr>
          <a:xfrm>
            <a:off x="899640" y="287640"/>
            <a:ext cx="7344360" cy="791640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z="36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5. Vie scolaire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CustomShape 2">
            <a:extLst>
              <a:ext uri="{FF2B5EF4-FFF2-40B4-BE49-F238E27FC236}">
                <a16:creationId xmlns:a16="http://schemas.microsoft.com/office/drawing/2014/main" id="{920E11DF-0E58-4207-96E2-1DE96ECC61FE}"/>
              </a:ext>
            </a:extLst>
          </p:cNvPr>
          <p:cNvSpPr/>
          <p:nvPr/>
        </p:nvSpPr>
        <p:spPr>
          <a:xfrm>
            <a:off x="2000203" y="1260114"/>
            <a:ext cx="4952532" cy="3287173"/>
          </a:xfrm>
          <a:prstGeom prst="roundRect">
            <a:avLst>
              <a:gd name="adj" fmla="val 25471"/>
            </a:avLst>
          </a:prstGeom>
          <a:ln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tIns="45000" rIns="90000" bIns="45000" anchor="ctr"/>
          <a:lstStyle/>
          <a:p>
            <a:pPr marL="360">
              <a:lnSpc>
                <a:spcPct val="100000"/>
              </a:lnSpc>
              <a:buClr>
                <a:srgbClr val="000000"/>
              </a:buClr>
            </a:pPr>
            <a:r>
              <a:rPr lang="fr-FR" sz="3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Aide aux enfants en difficulté</a:t>
            </a:r>
          </a:p>
          <a:p>
            <a:pPr marL="285840" indent="-285480">
              <a:buClr>
                <a:srgbClr val="000000"/>
              </a:buClr>
              <a:buFont typeface="Arial"/>
              <a:buChar char="•"/>
            </a:pPr>
            <a:r>
              <a:rPr lang="fr-FR" sz="3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RASED :</a:t>
            </a:r>
          </a:p>
          <a:p>
            <a:pPr marL="360">
              <a:buClr>
                <a:srgbClr val="000000"/>
              </a:buClr>
            </a:pPr>
            <a:r>
              <a:rPr lang="fr-FR" sz="3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	 Mme Roth 03 84 40 63 54</a:t>
            </a: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3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APC </a:t>
            </a: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3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Équipe éducative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CustomShape 1"/>
          <p:cNvSpPr/>
          <p:nvPr/>
        </p:nvSpPr>
        <p:spPr>
          <a:xfrm>
            <a:off x="899640" y="2997000"/>
            <a:ext cx="7848360" cy="1217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8" name="CustomShape 2"/>
          <p:cNvSpPr/>
          <p:nvPr/>
        </p:nvSpPr>
        <p:spPr>
          <a:xfrm>
            <a:off x="899640" y="287640"/>
            <a:ext cx="7344360" cy="791640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z="36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5. Vie scolaire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CustomShape 2">
            <a:extLst>
              <a:ext uri="{FF2B5EF4-FFF2-40B4-BE49-F238E27FC236}">
                <a16:creationId xmlns:a16="http://schemas.microsoft.com/office/drawing/2014/main" id="{BB12D14E-8E00-4432-B771-7D791F1E382A}"/>
              </a:ext>
            </a:extLst>
          </p:cNvPr>
          <p:cNvSpPr/>
          <p:nvPr/>
        </p:nvSpPr>
        <p:spPr>
          <a:xfrm>
            <a:off x="1527858" y="1972170"/>
            <a:ext cx="7344360" cy="3257220"/>
          </a:xfrm>
          <a:prstGeom prst="roundRect">
            <a:avLst>
              <a:gd name="adj" fmla="val 25471"/>
            </a:avLst>
          </a:prstGeom>
          <a:ln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tIns="45000" rIns="90000" bIns="45000" anchor="ctr"/>
          <a:lstStyle/>
          <a:p>
            <a:r>
              <a:rPr lang="fr-FR" sz="36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Communication / information</a:t>
            </a:r>
          </a:p>
          <a:p>
            <a:pPr marL="742950" indent="-742950">
              <a:buFont typeface="Arial" panose="020B0604020202020204" pitchFamily="34" charset="0"/>
              <a:buChar char="•"/>
            </a:pPr>
            <a:r>
              <a:rPr lang="fr-FR" sz="3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Café des parents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fr-FR" sz="36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Blog</a:t>
            </a:r>
            <a:endParaRPr lang="fr-FR" sz="36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>
              <a:lnSpc>
                <a:spcPct val="100000"/>
              </a:lnSpc>
            </a:pPr>
            <a:r>
              <a:rPr lang="fr-FR" sz="3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prim-mont-valot-luxeuil-les-bains.ac-besancon.fr</a:t>
            </a:r>
          </a:p>
        </p:txBody>
      </p:sp>
    </p:spTree>
    <p:extLst>
      <p:ext uri="{BB962C8B-B14F-4D97-AF65-F5344CB8AC3E}">
        <p14:creationId xmlns:p14="http://schemas.microsoft.com/office/powerpoint/2010/main" val="312197106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CustomShape 1"/>
          <p:cNvSpPr/>
          <p:nvPr/>
        </p:nvSpPr>
        <p:spPr>
          <a:xfrm>
            <a:off x="737280" y="368640"/>
            <a:ext cx="7344360" cy="791640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z="36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5. Vie scolaire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CustomShape 2">
            <a:extLst>
              <a:ext uri="{FF2B5EF4-FFF2-40B4-BE49-F238E27FC236}">
                <a16:creationId xmlns:a16="http://schemas.microsoft.com/office/drawing/2014/main" id="{0FCD5F2C-1B61-4803-8C73-836FB0CF8887}"/>
              </a:ext>
            </a:extLst>
          </p:cNvPr>
          <p:cNvSpPr/>
          <p:nvPr/>
        </p:nvSpPr>
        <p:spPr>
          <a:xfrm>
            <a:off x="1646116" y="1252877"/>
            <a:ext cx="6435524" cy="5440100"/>
          </a:xfrm>
          <a:prstGeom prst="roundRect">
            <a:avLst>
              <a:gd name="adj" fmla="val 25471"/>
            </a:avLst>
          </a:prstGeom>
          <a:ln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fr-FR" sz="36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Activités citoyennes et scientifiques</a:t>
            </a:r>
            <a:endParaRPr lang="fr-FR" sz="36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3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Élections délégués 11 octobre</a:t>
            </a: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3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Conseils de coop chaque semaine</a:t>
            </a: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3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Ateliers citoyenneté  (jeudi)</a:t>
            </a: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3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Concours école fleurie </a:t>
            </a: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3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Semaine du goût : 10 et 11 octobre</a:t>
            </a: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3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Opération « Nettoyons la nature</a:t>
            </a: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3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Fête des sciences (lien école – collège)</a:t>
            </a: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3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Maison de la nature (3 séances x 2)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CustomShape 2"/>
          <p:cNvSpPr/>
          <p:nvPr/>
        </p:nvSpPr>
        <p:spPr>
          <a:xfrm>
            <a:off x="737280" y="368640"/>
            <a:ext cx="7344360" cy="791640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z="36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5. Vie scolaire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CustomShape 2">
            <a:extLst>
              <a:ext uri="{FF2B5EF4-FFF2-40B4-BE49-F238E27FC236}">
                <a16:creationId xmlns:a16="http://schemas.microsoft.com/office/drawing/2014/main" id="{2890CBBA-40E9-41DE-9111-357688D65D77}"/>
              </a:ext>
            </a:extLst>
          </p:cNvPr>
          <p:cNvSpPr/>
          <p:nvPr/>
        </p:nvSpPr>
        <p:spPr>
          <a:xfrm>
            <a:off x="1483614" y="1433383"/>
            <a:ext cx="6236699" cy="4041441"/>
          </a:xfrm>
          <a:prstGeom prst="roundRect">
            <a:avLst>
              <a:gd name="adj" fmla="val 25471"/>
            </a:avLst>
          </a:prstGeom>
          <a:ln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tIns="45000" rIns="90000" bIns="45000" anchor="ctr"/>
          <a:lstStyle/>
          <a:p>
            <a:pPr marL="360">
              <a:lnSpc>
                <a:spcPct val="100000"/>
              </a:lnSpc>
              <a:buClr>
                <a:srgbClr val="000000"/>
              </a:buClr>
            </a:pPr>
            <a:r>
              <a:rPr lang="fr-FR" sz="4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Activités sportives</a:t>
            </a: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4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Piscine </a:t>
            </a: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4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Cross du collège pour les CM2</a:t>
            </a:r>
            <a:endParaRPr lang="fr-FR" sz="36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4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USEP </a:t>
            </a:r>
            <a:endParaRPr lang="fr-FR" sz="36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4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Fête du sport : 1er octobre</a:t>
            </a:r>
            <a:endParaRPr lang="fr-FR" sz="36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CustomShape 1"/>
          <p:cNvSpPr/>
          <p:nvPr/>
        </p:nvSpPr>
        <p:spPr>
          <a:xfrm>
            <a:off x="899640" y="1052640"/>
            <a:ext cx="9216720" cy="4477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5" name="CustomShape 2"/>
          <p:cNvSpPr/>
          <p:nvPr/>
        </p:nvSpPr>
        <p:spPr>
          <a:xfrm>
            <a:off x="737280" y="368640"/>
            <a:ext cx="7344360" cy="791640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z="36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5. Vie scolaire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CustomShape 2">
            <a:extLst>
              <a:ext uri="{FF2B5EF4-FFF2-40B4-BE49-F238E27FC236}">
                <a16:creationId xmlns:a16="http://schemas.microsoft.com/office/drawing/2014/main" id="{9C8E08A1-EF0F-4E30-93B5-F2CF3CD37F6B}"/>
              </a:ext>
            </a:extLst>
          </p:cNvPr>
          <p:cNvSpPr/>
          <p:nvPr/>
        </p:nvSpPr>
        <p:spPr>
          <a:xfrm>
            <a:off x="625033" y="1160280"/>
            <a:ext cx="8518967" cy="5697720"/>
          </a:xfrm>
          <a:prstGeom prst="roundRect">
            <a:avLst>
              <a:gd name="adj" fmla="val 25471"/>
            </a:avLst>
          </a:prstGeom>
          <a:ln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fr-FR" sz="3600" b="1" u="sng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Activités culturelles</a:t>
            </a:r>
            <a:r>
              <a:rPr lang="fr-FR" dirty="0"/>
              <a:t>.</a:t>
            </a:r>
          </a:p>
          <a:p>
            <a:pPr marL="457200" indent="-456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3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Spectacles Côté cour </a:t>
            </a:r>
          </a:p>
          <a:p>
            <a:pPr marL="457200" indent="-456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3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FICA (6 au 18 février)</a:t>
            </a:r>
          </a:p>
          <a:p>
            <a:pPr marL="457200" indent="-456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3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3 chardons pour cycle 1 (14 novembre)</a:t>
            </a:r>
          </a:p>
          <a:p>
            <a:pPr marL="457200" indent="-456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36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Zébuli</a:t>
            </a:r>
            <a:r>
              <a:rPr lang="fr-FR" sz="3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avec un auteur CM1 CM2</a:t>
            </a:r>
          </a:p>
          <a:p>
            <a:pPr marL="457200" indent="-456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3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JMF cycle 2 (24/01) cycle 3 (13 /03) cycle 1 (3/04) </a:t>
            </a:r>
          </a:p>
          <a:p>
            <a:pPr marL="457200" indent="-456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3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Projet musical avec l’école de musique</a:t>
            </a:r>
          </a:p>
          <a:p>
            <a:pPr marL="360">
              <a:lnSpc>
                <a:spcPct val="100000"/>
              </a:lnSpc>
              <a:buClr>
                <a:srgbClr val="000000"/>
              </a:buClr>
            </a:pPr>
            <a:r>
              <a:rPr lang="fr-FR" sz="3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Cycle 1 « pâte à son » 12 séances </a:t>
            </a:r>
          </a:p>
          <a:p>
            <a:pPr marL="360">
              <a:lnSpc>
                <a:spcPct val="100000"/>
              </a:lnSpc>
              <a:buClr>
                <a:srgbClr val="000000"/>
              </a:buClr>
            </a:pPr>
            <a:r>
              <a:rPr lang="fr-FR" sz="3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Cycle 2 et 3 « trio à loupiots » 5 séances</a:t>
            </a:r>
          </a:p>
          <a:p>
            <a:pPr marL="457200" indent="-456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3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Sorties de fin d’année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CustomShape 1"/>
          <p:cNvSpPr/>
          <p:nvPr/>
        </p:nvSpPr>
        <p:spPr>
          <a:xfrm>
            <a:off x="490725" y="2191981"/>
            <a:ext cx="8784720" cy="1065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fr-FR" sz="3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58" name="CustomShape 2"/>
          <p:cNvSpPr/>
          <p:nvPr/>
        </p:nvSpPr>
        <p:spPr>
          <a:xfrm>
            <a:off x="778469" y="442781"/>
            <a:ext cx="7344360" cy="791640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z="36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5. Vie scolaire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CustomShape 2">
            <a:extLst>
              <a:ext uri="{FF2B5EF4-FFF2-40B4-BE49-F238E27FC236}">
                <a16:creationId xmlns:a16="http://schemas.microsoft.com/office/drawing/2014/main" id="{00C99123-AB09-4E24-B988-3AA905B4EBDC}"/>
              </a:ext>
            </a:extLst>
          </p:cNvPr>
          <p:cNvSpPr/>
          <p:nvPr/>
        </p:nvSpPr>
        <p:spPr>
          <a:xfrm>
            <a:off x="1527858" y="1972170"/>
            <a:ext cx="7344360" cy="3257220"/>
          </a:xfrm>
          <a:prstGeom prst="roundRect">
            <a:avLst>
              <a:gd name="adj" fmla="val 25471"/>
            </a:avLst>
          </a:prstGeom>
          <a:ln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z="36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Blog</a:t>
            </a:r>
            <a:endParaRPr lang="fr-FR" sz="36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>
              <a:lnSpc>
                <a:spcPct val="100000"/>
              </a:lnSpc>
            </a:pPr>
            <a:r>
              <a:rPr lang="fr-FR" sz="3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prim-mont-valot-luxeuil-les-bains.ac-besancon.fr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extShape 1"/>
          <p:cNvSpPr txBox="1"/>
          <p:nvPr/>
        </p:nvSpPr>
        <p:spPr>
          <a:xfrm>
            <a:off x="564292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fr-FR" sz="5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Ordre du jour</a:t>
            </a:r>
            <a:endParaRPr lang="fr-FR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4" name="CustomShape 2">
            <a:extLst>
              <a:ext uri="{FF2B5EF4-FFF2-40B4-BE49-F238E27FC236}">
                <a16:creationId xmlns:a16="http://schemas.microsoft.com/office/drawing/2014/main" id="{0A8C0274-7A8B-4A39-8B96-837143CEFED2}"/>
              </a:ext>
            </a:extLst>
          </p:cNvPr>
          <p:cNvSpPr/>
          <p:nvPr/>
        </p:nvSpPr>
        <p:spPr>
          <a:xfrm>
            <a:off x="912835" y="1276865"/>
            <a:ext cx="7951077" cy="5207601"/>
          </a:xfrm>
          <a:prstGeom prst="roundRect">
            <a:avLst>
              <a:gd name="adj" fmla="val 6192"/>
            </a:avLst>
          </a:prstGeom>
          <a:ln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fr-FR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1</a:t>
            </a:r>
            <a:r>
              <a:rPr lang="fr-F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. </a:t>
            </a:r>
            <a:r>
              <a:rPr lang="fr-FR" sz="36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le conseil d’école</a:t>
            </a:r>
          </a:p>
          <a:p>
            <a:pPr>
              <a:lnSpc>
                <a:spcPct val="100000"/>
              </a:lnSpc>
            </a:pPr>
            <a:r>
              <a:rPr lang="fr-FR" sz="36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  </a:t>
            </a:r>
            <a:r>
              <a:rPr lang="fr-FR" sz="2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Son rôle ses attributions / Les élections de représentants de parents d’élèves</a:t>
            </a:r>
          </a:p>
          <a:p>
            <a:pPr>
              <a:lnSpc>
                <a:spcPct val="100000"/>
              </a:lnSpc>
            </a:pPr>
            <a:r>
              <a:rPr lang="fr-FR" sz="36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2. les effectifs : évolution et répartition</a:t>
            </a:r>
          </a:p>
          <a:p>
            <a:pPr>
              <a:lnSpc>
                <a:spcPct val="100000"/>
              </a:lnSpc>
            </a:pPr>
            <a:r>
              <a:rPr lang="fr-FR" sz="36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3. Règlement intérieur et charte de la laïcité</a:t>
            </a:r>
          </a:p>
          <a:p>
            <a:pPr>
              <a:lnSpc>
                <a:spcPct val="100000"/>
              </a:lnSpc>
            </a:pPr>
            <a:r>
              <a:rPr lang="fr-FR" sz="36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4. Sécurité / Santé</a:t>
            </a:r>
          </a:p>
          <a:p>
            <a:pPr>
              <a:lnSpc>
                <a:spcPct val="100000"/>
              </a:lnSpc>
            </a:pPr>
            <a:r>
              <a:rPr lang="fr-FR" sz="36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5. Vie scolaire</a:t>
            </a:r>
          </a:p>
          <a:p>
            <a:pPr>
              <a:lnSpc>
                <a:spcPct val="100000"/>
              </a:lnSpc>
            </a:pPr>
            <a:r>
              <a:rPr lang="fr-FR" sz="36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6. Finances</a:t>
            </a:r>
          </a:p>
          <a:p>
            <a:pPr>
              <a:lnSpc>
                <a:spcPct val="100000"/>
              </a:lnSpc>
            </a:pPr>
            <a:r>
              <a:rPr lang="fr-FR" sz="36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7. Travaux</a:t>
            </a:r>
          </a:p>
          <a:p>
            <a:pPr>
              <a:lnSpc>
                <a:spcPct val="100000"/>
              </a:lnSpc>
            </a:pPr>
            <a:r>
              <a:rPr lang="fr-FR" sz="36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8. Questions diverses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CustomShape 1"/>
          <p:cNvSpPr/>
          <p:nvPr/>
        </p:nvSpPr>
        <p:spPr>
          <a:xfrm>
            <a:off x="737280" y="368640"/>
            <a:ext cx="7344360" cy="791640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z="36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5. Vie scolaire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CustomShape 2">
            <a:extLst>
              <a:ext uri="{FF2B5EF4-FFF2-40B4-BE49-F238E27FC236}">
                <a16:creationId xmlns:a16="http://schemas.microsoft.com/office/drawing/2014/main" id="{A6C07D5D-15A3-4A14-AC77-1F6F9F1EBB2B}"/>
              </a:ext>
            </a:extLst>
          </p:cNvPr>
          <p:cNvSpPr/>
          <p:nvPr/>
        </p:nvSpPr>
        <p:spPr>
          <a:xfrm>
            <a:off x="1365813" y="1160281"/>
            <a:ext cx="6634804" cy="5329080"/>
          </a:xfrm>
          <a:prstGeom prst="roundRect">
            <a:avLst>
              <a:gd name="adj" fmla="val 25471"/>
            </a:avLst>
          </a:prstGeom>
          <a:ln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fr-FR" sz="3600" b="1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Travail avec les partenaires de l’école </a:t>
            </a:r>
            <a:endParaRPr lang="fr-FR" sz="36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>
              <a:lnSpc>
                <a:spcPct val="100000"/>
              </a:lnSpc>
            </a:pPr>
            <a:endParaRPr lang="fr-FR" sz="36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36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Francas</a:t>
            </a: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36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PET (Projet éducatif territorial)</a:t>
            </a: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36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Bibliothèque municipale</a:t>
            </a: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36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Lire et faire lire</a:t>
            </a: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36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L’école de musique</a:t>
            </a: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36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La gendarmerie</a:t>
            </a: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36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Service civique</a:t>
            </a:r>
            <a:endParaRPr lang="fr-FR" sz="36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CustomShape 1"/>
          <p:cNvSpPr/>
          <p:nvPr/>
        </p:nvSpPr>
        <p:spPr>
          <a:xfrm>
            <a:off x="0" y="2162673"/>
            <a:ext cx="8568720" cy="594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2" name="CustomShape 2"/>
          <p:cNvSpPr/>
          <p:nvPr/>
        </p:nvSpPr>
        <p:spPr>
          <a:xfrm>
            <a:off x="827640" y="193320"/>
            <a:ext cx="7200360" cy="873360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z="36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6. Aspet financier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CustomShape 2">
            <a:extLst>
              <a:ext uri="{FF2B5EF4-FFF2-40B4-BE49-F238E27FC236}">
                <a16:creationId xmlns:a16="http://schemas.microsoft.com/office/drawing/2014/main" id="{E421E2CC-E2B4-4C49-A78E-2E68A541215A}"/>
              </a:ext>
            </a:extLst>
          </p:cNvPr>
          <p:cNvSpPr/>
          <p:nvPr/>
        </p:nvSpPr>
        <p:spPr>
          <a:xfrm>
            <a:off x="1290627" y="1066680"/>
            <a:ext cx="6830460" cy="5695972"/>
          </a:xfrm>
          <a:prstGeom prst="roundRect">
            <a:avLst>
              <a:gd name="adj" fmla="val 25471"/>
            </a:avLst>
          </a:prstGeom>
          <a:ln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tIns="45000" rIns="90000" bIns="45000" anchor="ctr"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fr-FR" sz="36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Crédits mairie </a:t>
            </a:r>
          </a:p>
          <a:p>
            <a:r>
              <a:rPr lang="fr-F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35 € par élève + 20 € pour élève d’élémentaire subvention de 1000 € en juin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fr-FR" sz="36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Coopérative</a:t>
            </a:r>
            <a:r>
              <a:rPr lang="fr-FR" sz="3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</a:p>
          <a:p>
            <a:pPr>
              <a:lnSpc>
                <a:spcPct val="100000"/>
              </a:lnSpc>
            </a:pPr>
            <a:r>
              <a:rPr lang="fr-F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246 € pour adhérer à l’OCCE  </a:t>
            </a:r>
          </a:p>
          <a:p>
            <a:pPr>
              <a:lnSpc>
                <a:spcPct val="100000"/>
              </a:lnSpc>
            </a:pPr>
            <a:r>
              <a:rPr lang="fr-F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593 € pour adhérer à la FOL</a:t>
            </a:r>
          </a:p>
          <a:p>
            <a:pPr marL="571500" indent="-5715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sz="36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Activités ponctuelles</a:t>
            </a:r>
            <a:endParaRPr lang="fr-FR" sz="36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>
              <a:lnSpc>
                <a:spcPct val="100000"/>
              </a:lnSpc>
            </a:pPr>
            <a:r>
              <a:rPr lang="fr-F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marché de Noël ? / Calendriers ? / 	Sapins ?</a:t>
            </a:r>
          </a:p>
          <a:p>
            <a:pPr>
              <a:lnSpc>
                <a:spcPct val="100000"/>
              </a:lnSpc>
            </a:pPr>
            <a:r>
              <a:rPr lang="fr-F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Photos ? / Fête de l’école en fin d’année ?      </a:t>
            </a:r>
          </a:p>
          <a:p>
            <a:pPr>
              <a:lnSpc>
                <a:spcPct val="100000"/>
              </a:lnSpc>
            </a:pPr>
            <a:endParaRPr lang="fr-FR" sz="2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ctr">
              <a:lnSpc>
                <a:spcPct val="100000"/>
              </a:lnSpc>
            </a:pPr>
            <a:r>
              <a:rPr lang="fr-FR" sz="36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GRAND MERCI à tous les parents</a:t>
            </a:r>
            <a:endParaRPr lang="fr-FR" sz="36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CustomShape 1"/>
          <p:cNvSpPr/>
          <p:nvPr/>
        </p:nvSpPr>
        <p:spPr>
          <a:xfrm>
            <a:off x="737280" y="368640"/>
            <a:ext cx="7344360" cy="791640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z="36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7. Travaux 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4" name="CustomShape 2"/>
          <p:cNvSpPr/>
          <p:nvPr/>
        </p:nvSpPr>
        <p:spPr>
          <a:xfrm>
            <a:off x="1686404" y="4625298"/>
            <a:ext cx="7344360" cy="4680000"/>
          </a:xfrm>
          <a:prstGeom prst="rect">
            <a:avLst/>
          </a:prstGeom>
          <a:ln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tIns="45000" rIns="90000" bIns="45000" anchor="ctr"/>
          <a:lstStyle/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CustomShape 2">
            <a:extLst>
              <a:ext uri="{FF2B5EF4-FFF2-40B4-BE49-F238E27FC236}">
                <a16:creationId xmlns:a16="http://schemas.microsoft.com/office/drawing/2014/main" id="{470A17BA-962B-461E-B492-67A466CF96C0}"/>
              </a:ext>
            </a:extLst>
          </p:cNvPr>
          <p:cNvSpPr/>
          <p:nvPr/>
        </p:nvSpPr>
        <p:spPr>
          <a:xfrm>
            <a:off x="1099100" y="1160280"/>
            <a:ext cx="8518967" cy="5697720"/>
          </a:xfrm>
          <a:prstGeom prst="roundRect">
            <a:avLst>
              <a:gd name="adj" fmla="val 25471"/>
            </a:avLst>
          </a:prstGeom>
          <a:ln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tIns="45000" rIns="90000" bIns="45000" anchor="ctr"/>
          <a:lstStyle/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36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Merci à la mairie </a:t>
            </a:r>
            <a:r>
              <a:rPr lang="fr-FR" sz="3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pour l’entretien régulier</a:t>
            </a:r>
          </a:p>
          <a:p>
            <a:pPr>
              <a:lnSpc>
                <a:spcPct val="100000"/>
              </a:lnSpc>
            </a:pPr>
            <a:r>
              <a:rPr lang="fr-FR" sz="3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Remplacement des ordinateurs suite au vol de début d’année ?</a:t>
            </a:r>
          </a:p>
          <a:p>
            <a:pPr>
              <a:lnSpc>
                <a:spcPct val="100000"/>
              </a:lnSpc>
            </a:pPr>
            <a:r>
              <a:rPr lang="fr-FR" sz="3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Budget pour l’installation du VPI dans la classe de CP CE1 ? </a:t>
            </a:r>
          </a:p>
          <a:p>
            <a:pPr>
              <a:lnSpc>
                <a:spcPct val="100000"/>
              </a:lnSpc>
            </a:pPr>
            <a:r>
              <a:rPr lang="fr-FR" sz="3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Remplacement de Francis Lemercier ?</a:t>
            </a: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36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Merci aux parents </a:t>
            </a:r>
            <a:r>
              <a:rPr lang="fr-FR" sz="3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pour leur investissement dans le fleurissement de l’école et l’entretien du jardin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CustomShape 1"/>
          <p:cNvSpPr/>
          <p:nvPr/>
        </p:nvSpPr>
        <p:spPr>
          <a:xfrm>
            <a:off x="0" y="2162673"/>
            <a:ext cx="8568720" cy="594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2" name="CustomShape 2"/>
          <p:cNvSpPr/>
          <p:nvPr/>
        </p:nvSpPr>
        <p:spPr>
          <a:xfrm>
            <a:off x="827640" y="193320"/>
            <a:ext cx="7200360" cy="873360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z="36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6. Aspet financier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CustomShape 2">
            <a:extLst>
              <a:ext uri="{FF2B5EF4-FFF2-40B4-BE49-F238E27FC236}">
                <a16:creationId xmlns:a16="http://schemas.microsoft.com/office/drawing/2014/main" id="{E421E2CC-E2B4-4C49-A78E-2E68A541215A}"/>
              </a:ext>
            </a:extLst>
          </p:cNvPr>
          <p:cNvSpPr/>
          <p:nvPr/>
        </p:nvSpPr>
        <p:spPr>
          <a:xfrm>
            <a:off x="1959428" y="2441120"/>
            <a:ext cx="3409843" cy="1227267"/>
          </a:xfrm>
          <a:prstGeom prst="roundRect">
            <a:avLst>
              <a:gd name="adj" fmla="val 25471"/>
            </a:avLst>
          </a:prstGeom>
          <a:ln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z="3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Eau potable ou non ?</a:t>
            </a:r>
            <a:endParaRPr lang="fr-F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657867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stomShape 2">
            <a:extLst>
              <a:ext uri="{FF2B5EF4-FFF2-40B4-BE49-F238E27FC236}">
                <a16:creationId xmlns:a16="http://schemas.microsoft.com/office/drawing/2014/main" id="{17774759-1F7B-4242-B40D-26314154D3AA}"/>
              </a:ext>
            </a:extLst>
          </p:cNvPr>
          <p:cNvSpPr/>
          <p:nvPr/>
        </p:nvSpPr>
        <p:spPr>
          <a:xfrm>
            <a:off x="1524754" y="612217"/>
            <a:ext cx="6830460" cy="1796143"/>
          </a:xfrm>
          <a:prstGeom prst="roundRect">
            <a:avLst>
              <a:gd name="adj" fmla="val 25471"/>
            </a:avLst>
          </a:prstGeom>
          <a:ln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endParaRPr lang="fr-F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36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Une école = une équipe = </a:t>
            </a:r>
            <a:endParaRPr lang="fr-FR" sz="36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ctr">
              <a:lnSpc>
                <a:spcPct val="100000"/>
              </a:lnSpc>
            </a:pPr>
            <a:r>
              <a:rPr lang="fr-FR" sz="36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Des enfants + Des parents + </a:t>
            </a:r>
          </a:p>
          <a:p>
            <a:pPr algn="ctr">
              <a:lnSpc>
                <a:spcPct val="100000"/>
              </a:lnSpc>
            </a:pPr>
            <a:r>
              <a:rPr lang="fr-FR" sz="36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Des enseignants + Des partenaires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6634B233-F832-40C5-A96E-3201EE384DD1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524754" y="2839039"/>
            <a:ext cx="6454131" cy="3545432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ustomShape 1"/>
          <p:cNvSpPr/>
          <p:nvPr/>
        </p:nvSpPr>
        <p:spPr>
          <a:xfrm>
            <a:off x="1130400" y="672480"/>
            <a:ext cx="7344360" cy="791640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z="36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1. Le conseil d’école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3" name="CustomShape 2"/>
          <p:cNvSpPr/>
          <p:nvPr/>
        </p:nvSpPr>
        <p:spPr>
          <a:xfrm>
            <a:off x="1302519" y="1626535"/>
            <a:ext cx="6836465" cy="417600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tIns="45000" rIns="90000" bIns="45000" anchor="ctr"/>
          <a:lstStyle/>
          <a:p>
            <a:pPr marL="457200" indent="-456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3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abic Typesetting" panose="03020402040406030203" pitchFamily="66" charset="-78"/>
                <a:ea typeface="arial"/>
                <a:cs typeface="Arabic Typesetting" panose="03020402040406030203" pitchFamily="66" charset="-78"/>
              </a:rPr>
              <a:t>Aucune situation personnelle évoquée</a:t>
            </a:r>
            <a:endParaRPr lang="fr-FR" sz="3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457200" indent="-456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3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abic Typesetting" panose="03020402040406030203" pitchFamily="66" charset="-78"/>
                <a:ea typeface="arial"/>
                <a:cs typeface="Arabic Typesetting" panose="03020402040406030203" pitchFamily="66" charset="-78"/>
              </a:rPr>
              <a:t>Vote le règlement de l’école</a:t>
            </a:r>
            <a:endParaRPr lang="fr-FR" sz="3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457200" indent="-456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3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abic Typesetting" panose="03020402040406030203" pitchFamily="66" charset="-78"/>
                <a:ea typeface="arial"/>
                <a:cs typeface="Arabic Typesetting" panose="03020402040406030203" pitchFamily="66" charset="-78"/>
              </a:rPr>
              <a:t>Suggestions sur le fonctionnement de l’école</a:t>
            </a:r>
            <a:endParaRPr lang="fr-FR" sz="3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457200" indent="-456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3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abic Typesetting" panose="03020402040406030203" pitchFamily="66" charset="-78"/>
                <a:ea typeface="arial"/>
                <a:cs typeface="Arabic Typesetting" panose="03020402040406030203" pitchFamily="66" charset="-78"/>
              </a:rPr>
              <a:t>Félicitations à toutes les personnes élues</a:t>
            </a:r>
            <a:endParaRPr lang="fr-FR" sz="3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457200" indent="-456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3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abic Typesetting" panose="03020402040406030203" pitchFamily="66" charset="-78"/>
                <a:ea typeface="arial"/>
                <a:cs typeface="Arabic Typesetting" panose="03020402040406030203" pitchFamily="66" charset="-78"/>
              </a:rPr>
              <a:t>76 % de participation </a:t>
            </a:r>
            <a:endParaRPr lang="fr-FR" sz="3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1"/>
          <p:cNvSpPr/>
          <p:nvPr/>
        </p:nvSpPr>
        <p:spPr>
          <a:xfrm>
            <a:off x="899640" y="692640"/>
            <a:ext cx="7344360" cy="791640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z="36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Rôle des représentants de parents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6" name="CustomShape 3"/>
          <p:cNvSpPr/>
          <p:nvPr/>
        </p:nvSpPr>
        <p:spPr>
          <a:xfrm>
            <a:off x="899640" y="4289400"/>
            <a:ext cx="7344360" cy="791640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z="36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Prochain conseil d’école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CustomShape 2">
            <a:extLst>
              <a:ext uri="{FF2B5EF4-FFF2-40B4-BE49-F238E27FC236}">
                <a16:creationId xmlns:a16="http://schemas.microsoft.com/office/drawing/2014/main" id="{8817005D-3FC5-49F1-AF54-EAD457B974F2}"/>
              </a:ext>
            </a:extLst>
          </p:cNvPr>
          <p:cNvSpPr/>
          <p:nvPr/>
        </p:nvSpPr>
        <p:spPr>
          <a:xfrm>
            <a:off x="863639" y="1738184"/>
            <a:ext cx="7416361" cy="2093698"/>
          </a:xfrm>
          <a:prstGeom prst="roundRect">
            <a:avLst>
              <a:gd name="adj" fmla="val 25471"/>
            </a:avLst>
          </a:prstGeom>
          <a:ln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tIns="45000" rIns="90000" bIns="45000" anchor="ctr"/>
          <a:lstStyle/>
          <a:p>
            <a:pPr marL="457200" indent="-456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3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Faciliter les relations entre enseignants et parents</a:t>
            </a:r>
          </a:p>
          <a:p>
            <a:pPr marL="457200" indent="-456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3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Réels partenaires pour les enseignants</a:t>
            </a:r>
            <a:endParaRPr lang="fr-FR" sz="36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7" name="CustomShape 2">
            <a:extLst>
              <a:ext uri="{FF2B5EF4-FFF2-40B4-BE49-F238E27FC236}">
                <a16:creationId xmlns:a16="http://schemas.microsoft.com/office/drawing/2014/main" id="{4FEB8A5A-6E63-4F6A-B7F1-D4D1F68E72A3}"/>
              </a:ext>
            </a:extLst>
          </p:cNvPr>
          <p:cNvSpPr/>
          <p:nvPr/>
        </p:nvSpPr>
        <p:spPr>
          <a:xfrm>
            <a:off x="2688321" y="5255740"/>
            <a:ext cx="3308825" cy="1455265"/>
          </a:xfrm>
          <a:prstGeom prst="roundRect">
            <a:avLst>
              <a:gd name="adj" fmla="val 25471"/>
            </a:avLst>
          </a:prstGeom>
          <a:ln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tIns="45000" rIns="90000" bIns="45000" anchor="ctr"/>
          <a:lstStyle/>
          <a:p>
            <a:pPr marL="571500" indent="-5715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sz="3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10 février 2020</a:t>
            </a:r>
          </a:p>
          <a:p>
            <a:pPr marL="571500" indent="-5715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sz="3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8 juin 2020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ustomShape 1"/>
          <p:cNvSpPr/>
          <p:nvPr/>
        </p:nvSpPr>
        <p:spPr>
          <a:xfrm>
            <a:off x="737280" y="368640"/>
            <a:ext cx="7344360" cy="791640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z="36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2. Effectifs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CustomShape 2">
            <a:extLst>
              <a:ext uri="{FF2B5EF4-FFF2-40B4-BE49-F238E27FC236}">
                <a16:creationId xmlns:a16="http://schemas.microsoft.com/office/drawing/2014/main" id="{8C66E272-26C5-4420-AC3B-94F872679A14}"/>
              </a:ext>
            </a:extLst>
          </p:cNvPr>
          <p:cNvSpPr/>
          <p:nvPr/>
        </p:nvSpPr>
        <p:spPr>
          <a:xfrm>
            <a:off x="1559007" y="1318054"/>
            <a:ext cx="6025986" cy="4399005"/>
          </a:xfrm>
          <a:prstGeom prst="roundRect">
            <a:avLst>
              <a:gd name="adj" fmla="val 25471"/>
            </a:avLst>
          </a:prstGeom>
          <a:ln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fr-FR" sz="36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95 élèves pour 5 classes</a:t>
            </a:r>
            <a:endParaRPr lang="fr-FR" sz="36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>
              <a:lnSpc>
                <a:spcPct val="100000"/>
              </a:lnSpc>
            </a:pPr>
            <a:endParaRPr lang="fr-FR" sz="36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571500" indent="-5715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sz="36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	6 TPS / 11 PS  : 17 élèves</a:t>
            </a:r>
            <a:endParaRPr lang="fr-FR" sz="36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571500" indent="-5715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sz="36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	9 MS / 10 GS  : 19 élèves</a:t>
            </a:r>
            <a:endParaRPr lang="fr-FR" sz="36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571500" indent="-5715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sz="36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	8 CP /  10 CE1  : 18 élèves</a:t>
            </a:r>
            <a:endParaRPr lang="fr-FR" sz="36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571500" indent="-5715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sz="36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	8 CE2 / 10 CM1 : 18 élèves</a:t>
            </a:r>
            <a:endParaRPr lang="fr-FR" sz="36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571500" indent="-5715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sz="36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	5 CM1 / 15 CM2 : 20 élèves</a:t>
            </a:r>
            <a:r>
              <a:rPr lang="fr-FR" sz="36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endParaRPr lang="fr-FR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CustomShape 1"/>
          <p:cNvSpPr/>
          <p:nvPr/>
        </p:nvSpPr>
        <p:spPr>
          <a:xfrm>
            <a:off x="737280" y="368640"/>
            <a:ext cx="7344360" cy="791640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z="36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3. Règlement intérieur 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CustomShape 2">
            <a:extLst>
              <a:ext uri="{FF2B5EF4-FFF2-40B4-BE49-F238E27FC236}">
                <a16:creationId xmlns:a16="http://schemas.microsoft.com/office/drawing/2014/main" id="{6C7F814D-4016-484F-955A-749506387A7E}"/>
              </a:ext>
            </a:extLst>
          </p:cNvPr>
          <p:cNvSpPr/>
          <p:nvPr/>
        </p:nvSpPr>
        <p:spPr>
          <a:xfrm>
            <a:off x="1396467" y="1383957"/>
            <a:ext cx="6025986" cy="4399005"/>
          </a:xfrm>
          <a:prstGeom prst="roundRect">
            <a:avLst>
              <a:gd name="adj" fmla="val 25471"/>
            </a:avLst>
          </a:prstGeom>
          <a:ln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tIns="45000" rIns="90000" bIns="45000" anchor="ctr"/>
          <a:lstStyle/>
          <a:p>
            <a:pPr marL="571680" indent="-5713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3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Quelques petits changements</a:t>
            </a:r>
          </a:p>
          <a:p>
            <a:pPr marL="571680" indent="-5713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3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affiché au panneau d’affichage</a:t>
            </a:r>
          </a:p>
          <a:p>
            <a:pPr marL="571680" indent="-5713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3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publié sur le blog</a:t>
            </a:r>
          </a:p>
          <a:p>
            <a:pPr marL="571680" indent="-5713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3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Signatures dans les cahiers de liaison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CustomShape 1"/>
          <p:cNvSpPr/>
          <p:nvPr/>
        </p:nvSpPr>
        <p:spPr>
          <a:xfrm>
            <a:off x="737280" y="368640"/>
            <a:ext cx="7344360" cy="791640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z="36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3. Charte de la laïcité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CustomShape 2">
            <a:extLst>
              <a:ext uri="{FF2B5EF4-FFF2-40B4-BE49-F238E27FC236}">
                <a16:creationId xmlns:a16="http://schemas.microsoft.com/office/drawing/2014/main" id="{4D1FB6B1-B03D-47E3-B207-2829605DF05D}"/>
              </a:ext>
            </a:extLst>
          </p:cNvPr>
          <p:cNvSpPr/>
          <p:nvPr/>
        </p:nvSpPr>
        <p:spPr>
          <a:xfrm>
            <a:off x="1696914" y="1532238"/>
            <a:ext cx="5750172" cy="3064476"/>
          </a:xfrm>
          <a:prstGeom prst="roundRect">
            <a:avLst>
              <a:gd name="adj" fmla="val 25471"/>
            </a:avLst>
          </a:prstGeom>
          <a:ln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tIns="45000" rIns="90000" bIns="45000" anchor="ctr"/>
          <a:lstStyle/>
          <a:p>
            <a:pPr marL="571680" indent="-5713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3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Une protection pour tous</a:t>
            </a:r>
          </a:p>
          <a:p>
            <a:pPr marL="571680" indent="-5713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3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Droits et devoirs de chacun</a:t>
            </a:r>
          </a:p>
          <a:p>
            <a:pPr marL="571680" indent="-5713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3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la laïcité se vit au quotidien</a:t>
            </a:r>
          </a:p>
          <a:p>
            <a:pPr marL="571680" indent="-5713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3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Journée de la laïcité le 9 décembre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/>
        </p:nvSpPr>
        <p:spPr>
          <a:xfrm>
            <a:off x="737280" y="368640"/>
            <a:ext cx="7344360" cy="791640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z="36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3. Charte de la laïcité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33" name="Image 132"/>
          <p:cNvPicPr/>
          <p:nvPr/>
        </p:nvPicPr>
        <p:blipFill>
          <a:blip r:embed="rId2"/>
          <a:stretch/>
        </p:blipFill>
        <p:spPr>
          <a:xfrm>
            <a:off x="106110" y="184320"/>
            <a:ext cx="8931780" cy="64893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CustomShape 1"/>
          <p:cNvSpPr/>
          <p:nvPr/>
        </p:nvSpPr>
        <p:spPr>
          <a:xfrm>
            <a:off x="737280" y="368640"/>
            <a:ext cx="7344360" cy="791640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z="36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3. Charte de la laïcité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35" name="Image 134"/>
          <p:cNvPicPr/>
          <p:nvPr/>
        </p:nvPicPr>
        <p:blipFill>
          <a:blip r:embed="rId2"/>
          <a:stretch/>
        </p:blipFill>
        <p:spPr>
          <a:xfrm>
            <a:off x="360669" y="-43245"/>
            <a:ext cx="8422661" cy="6901245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983</TotalTime>
  <Words>502</Words>
  <Application>Microsoft Office PowerPoint</Application>
  <PresentationFormat>Affichage à l'écran (4:3)</PresentationFormat>
  <Paragraphs>149</Paragraphs>
  <Slides>25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25</vt:i4>
      </vt:variant>
    </vt:vector>
  </HeadingPairs>
  <TitlesOfParts>
    <vt:vector size="33" baseType="lpstr">
      <vt:lpstr>Arabic Typesetting</vt:lpstr>
      <vt:lpstr>Arial</vt:lpstr>
      <vt:lpstr>Calibri</vt:lpstr>
      <vt:lpstr>Century Gothic</vt:lpstr>
      <vt:lpstr>Comic Sans MS</vt:lpstr>
      <vt:lpstr>Times New Roman</vt:lpstr>
      <vt:lpstr>Wingdings 3</vt:lpstr>
      <vt:lpstr>Brin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Mardi 11 septembre Réunion de rentrée parents d’élèves</dc:title>
  <dc:subject/>
  <dc:creator>Fabienne</dc:creator>
  <dc:description/>
  <cp:lastModifiedBy>Fabienne L</cp:lastModifiedBy>
  <cp:revision>53</cp:revision>
  <dcterms:created xsi:type="dcterms:W3CDTF">2018-09-10T17:32:45Z</dcterms:created>
  <dcterms:modified xsi:type="dcterms:W3CDTF">2019-11-02T19:03:16Z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Affichage à l'écran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23</vt:i4>
  </property>
</Properties>
</file>