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7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7" r:id="rId12"/>
    <p:sldId id="265" r:id="rId13"/>
    <p:sldId id="266" r:id="rId14"/>
    <p:sldId id="268" r:id="rId15"/>
    <p:sldId id="269" r:id="rId16"/>
    <p:sldId id="274" r:id="rId17"/>
    <p:sldId id="275" r:id="rId18"/>
    <p:sldId id="276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8" d="100"/>
          <a:sy n="68" d="100"/>
        </p:scale>
        <p:origin x="21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660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64848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732921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5121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049537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65482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870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520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944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938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98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4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6/12/2019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63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6/12/2019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81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6/12/2019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08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5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86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50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851" r:id="rId14"/>
    <p:sldLayoutId id="2147483852" r:id="rId15"/>
    <p:sldLayoutId id="2147483853" r:id="rId16"/>
    <p:sldLayoutId id="2147483854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4E6199-4992-4A5B-986F-0631B79C8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7200" b="1" dirty="0">
                <a:latin typeface="Algerian" panose="04020705040A02060702" pitchFamily="82" charset="0"/>
              </a:rPr>
              <a:t>Conseil d’école 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8DDF10F-5F14-449A-8B81-CE348DDDF0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b="1" dirty="0">
                <a:latin typeface="Algerian" panose="04020705040A02060702" pitchFamily="82" charset="0"/>
              </a:rPr>
              <a:t>jeudi 13 juin 2019</a:t>
            </a:r>
          </a:p>
        </p:txBody>
      </p:sp>
    </p:spTree>
    <p:extLst>
      <p:ext uri="{BB962C8B-B14F-4D97-AF65-F5344CB8AC3E}">
        <p14:creationId xmlns:p14="http://schemas.microsoft.com/office/powerpoint/2010/main" val="2390725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3BBA7F-3EB1-4617-B5A5-1D63B92CB9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7477" y="1567943"/>
            <a:ext cx="11037046" cy="4795735"/>
          </a:xfrm>
        </p:spPr>
        <p:txBody>
          <a:bodyPr>
            <a:no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fr-FR" sz="2600" b="1" dirty="0">
                <a:latin typeface="+mj-lt"/>
              </a:rPr>
              <a:t>Dépenses 5242 €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fr-FR" sz="2600" dirty="0">
                <a:latin typeface="+mj-lt"/>
              </a:rPr>
              <a:t>Sortie de fin d’année : 2035 € 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fr-FR" sz="2600" dirty="0" err="1">
                <a:latin typeface="+mj-lt"/>
              </a:rPr>
              <a:t>Darnay</a:t>
            </a:r>
            <a:r>
              <a:rPr lang="fr-FR" sz="2600" dirty="0">
                <a:latin typeface="+mj-lt"/>
              </a:rPr>
              <a:t> : 600 € de bus + 700 € soit 1300 € (coût par élève = 24€)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fr-FR" sz="2600" dirty="0">
                <a:latin typeface="+mj-lt"/>
              </a:rPr>
              <a:t>Les </a:t>
            </a:r>
            <a:r>
              <a:rPr lang="fr-FR" sz="2600" dirty="0" err="1">
                <a:latin typeface="+mj-lt"/>
              </a:rPr>
              <a:t>Voivres</a:t>
            </a:r>
            <a:r>
              <a:rPr lang="fr-FR" sz="2600" dirty="0">
                <a:latin typeface="+mj-lt"/>
              </a:rPr>
              <a:t> : 533 € de bus et 220 € soit 753 € (coût par élève = 16 €)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fr-FR" sz="2600" dirty="0">
                <a:latin typeface="+mj-lt"/>
              </a:rPr>
              <a:t>Sorties culturelles : 897 € 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fr-FR" sz="2600" dirty="0">
                <a:latin typeface="+mj-lt"/>
              </a:rPr>
              <a:t>cinéma – spectacle des 3 chardons – JMF – FICA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fr-FR" sz="2600" dirty="0">
                <a:latin typeface="+mj-lt"/>
              </a:rPr>
              <a:t>USEP :1557 € 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fr-FR" sz="2600" dirty="0">
                <a:latin typeface="+mj-lt"/>
              </a:rPr>
              <a:t>cotisation 752 €	 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fr-FR" sz="2600" dirty="0">
                <a:latin typeface="+mj-lt"/>
              </a:rPr>
              <a:t>800 € de transport pour les différentes rencontres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214FB4E0-7A9F-4C73-8707-1B85B36472CA}"/>
              </a:ext>
            </a:extLst>
          </p:cNvPr>
          <p:cNvSpPr txBox="1">
            <a:spLocks/>
          </p:cNvSpPr>
          <p:nvPr/>
        </p:nvSpPr>
        <p:spPr>
          <a:xfrm>
            <a:off x="1021797" y="478403"/>
            <a:ext cx="11513488" cy="86603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16000" b="1" dirty="0">
                <a:latin typeface="Algerian" panose="04020705040A02060702" pitchFamily="82" charset="0"/>
              </a:rPr>
              <a:t>2. Aspect financier</a:t>
            </a:r>
          </a:p>
          <a:p>
            <a:br>
              <a:rPr lang="fr-FR" b="1" dirty="0">
                <a:latin typeface="Algerian" panose="04020705040A02060702" pitchFamily="82" charset="0"/>
              </a:rPr>
            </a:br>
            <a:br>
              <a:rPr lang="fr-FR" dirty="0"/>
            </a:br>
            <a:endParaRPr lang="fr-FR" dirty="0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D970377C-94BF-49D5-8D73-293BFDD2C24C}"/>
              </a:ext>
            </a:extLst>
          </p:cNvPr>
          <p:cNvSpPr txBox="1">
            <a:spLocks/>
          </p:cNvSpPr>
          <p:nvPr/>
        </p:nvSpPr>
        <p:spPr>
          <a:xfrm rot="618811">
            <a:off x="7176521" y="553179"/>
            <a:ext cx="3045161" cy="1390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00" b="1" dirty="0"/>
              <a:t>Coopérative scolaire </a:t>
            </a:r>
          </a:p>
        </p:txBody>
      </p:sp>
    </p:spTree>
    <p:extLst>
      <p:ext uri="{BB962C8B-B14F-4D97-AF65-F5344CB8AC3E}">
        <p14:creationId xmlns:p14="http://schemas.microsoft.com/office/powerpoint/2010/main" val="2586470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3BBA7F-3EB1-4617-B5A5-1D63B92CB9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98239" y="1941618"/>
            <a:ext cx="11037046" cy="4795735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600" b="1" dirty="0"/>
              <a:t>Vote</a:t>
            </a:r>
            <a:r>
              <a:rPr lang="fr-FR" sz="2600" dirty="0"/>
              <a:t> pour la coopérative scolaire pour la rentrée 2019 :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2600" dirty="0"/>
              <a:t> 20  € pour un enfant  ?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2600" dirty="0"/>
              <a:t> 35 € pour 2 enfants ?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2600" dirty="0"/>
              <a:t>50 € pour 3 enfants ?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214FB4E0-7A9F-4C73-8707-1B85B36472CA}"/>
              </a:ext>
            </a:extLst>
          </p:cNvPr>
          <p:cNvSpPr txBox="1">
            <a:spLocks/>
          </p:cNvSpPr>
          <p:nvPr/>
        </p:nvSpPr>
        <p:spPr>
          <a:xfrm>
            <a:off x="1021797" y="478403"/>
            <a:ext cx="11513488" cy="86603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16000" b="1" dirty="0">
                <a:latin typeface="Algerian" panose="04020705040A02060702" pitchFamily="82" charset="0"/>
              </a:rPr>
              <a:t>2. Aspect financier</a:t>
            </a:r>
          </a:p>
          <a:p>
            <a:br>
              <a:rPr lang="fr-FR" b="1" dirty="0">
                <a:latin typeface="Algerian" panose="04020705040A02060702" pitchFamily="82" charset="0"/>
              </a:rPr>
            </a:br>
            <a:br>
              <a:rPr lang="fr-FR" dirty="0"/>
            </a:br>
            <a:endParaRPr lang="fr-FR" dirty="0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D970377C-94BF-49D5-8D73-293BFDD2C24C}"/>
              </a:ext>
            </a:extLst>
          </p:cNvPr>
          <p:cNvSpPr txBox="1">
            <a:spLocks/>
          </p:cNvSpPr>
          <p:nvPr/>
        </p:nvSpPr>
        <p:spPr>
          <a:xfrm rot="618811">
            <a:off x="6878389" y="1336952"/>
            <a:ext cx="3045161" cy="1390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00" b="1" dirty="0"/>
              <a:t>Coopérative scolaire </a:t>
            </a:r>
          </a:p>
        </p:txBody>
      </p:sp>
    </p:spTree>
    <p:extLst>
      <p:ext uri="{BB962C8B-B14F-4D97-AF65-F5344CB8AC3E}">
        <p14:creationId xmlns:p14="http://schemas.microsoft.com/office/powerpoint/2010/main" val="3743252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3BBA7F-3EB1-4617-B5A5-1D63B92CB9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5900" y="1417107"/>
            <a:ext cx="11800499" cy="4795735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600" dirty="0"/>
              <a:t>Commandes pour la rentrée : environ 3 000 €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600" dirty="0"/>
              <a:t>Commande collective (instrument de musique - papier) : 1000 €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600" dirty="0"/>
              <a:t>Investissement dans du matériel informatique : tablette – robot 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600" dirty="0"/>
              <a:t>Mobilier de classe 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600" dirty="0"/>
              <a:t>Vélo pour la cour (maternelle) 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6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600" dirty="0"/>
              <a:t>Avis et vote du conseil d’école pour les listes de matériel individuel 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214FB4E0-7A9F-4C73-8707-1B85B36472CA}"/>
              </a:ext>
            </a:extLst>
          </p:cNvPr>
          <p:cNvSpPr txBox="1">
            <a:spLocks/>
          </p:cNvSpPr>
          <p:nvPr/>
        </p:nvSpPr>
        <p:spPr>
          <a:xfrm>
            <a:off x="1021797" y="500222"/>
            <a:ext cx="11513488" cy="86603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16000" b="1" dirty="0">
                <a:latin typeface="Algerian" panose="04020705040A02060702" pitchFamily="82" charset="0"/>
              </a:rPr>
              <a:t>2. Aspect financier</a:t>
            </a:r>
          </a:p>
          <a:p>
            <a:br>
              <a:rPr lang="fr-FR" b="1" dirty="0">
                <a:latin typeface="Algerian" panose="04020705040A02060702" pitchFamily="82" charset="0"/>
              </a:rPr>
            </a:br>
            <a:br>
              <a:rPr lang="fr-FR" dirty="0"/>
            </a:br>
            <a:endParaRPr lang="fr-FR" dirty="0"/>
          </a:p>
        </p:txBody>
      </p:sp>
      <p:sp>
        <p:nvSpPr>
          <p:cNvPr id="5" name="Titre 5">
            <a:extLst>
              <a:ext uri="{FF2B5EF4-FFF2-40B4-BE49-F238E27FC236}">
                <a16:creationId xmlns:a16="http://schemas.microsoft.com/office/drawing/2014/main" id="{C0D0C92E-62C6-4541-9840-2DB18F1265A8}"/>
              </a:ext>
            </a:extLst>
          </p:cNvPr>
          <p:cNvSpPr txBox="1">
            <a:spLocks/>
          </p:cNvSpPr>
          <p:nvPr/>
        </p:nvSpPr>
        <p:spPr>
          <a:xfrm rot="1537451">
            <a:off x="8901256" y="800868"/>
            <a:ext cx="2662361" cy="1130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00" b="1" dirty="0"/>
              <a:t>Compte mairie</a:t>
            </a:r>
          </a:p>
        </p:txBody>
      </p:sp>
    </p:spTree>
    <p:extLst>
      <p:ext uri="{BB962C8B-B14F-4D97-AF65-F5344CB8AC3E}">
        <p14:creationId xmlns:p14="http://schemas.microsoft.com/office/powerpoint/2010/main" val="867222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3BBA7F-3EB1-4617-B5A5-1D63B92CB9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08314" y="1760504"/>
            <a:ext cx="10983686" cy="4782379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3000" dirty="0"/>
              <a:t>Tableau des travaux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3000" dirty="0"/>
              <a:t>Anciennes demandes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3000" dirty="0"/>
              <a:t>Nouvelles demandes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r-FR" sz="3000" dirty="0"/>
              <a:t>Toit de la cabane – préparation du préau pour le projet graffiti –rangement dans la salle de jeux – installation de bornes wifi dans la salle de jeux et les classes – le fleurissement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3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3000" dirty="0"/>
              <a:t>Merci à la municipalité pour sa réactivité en cas de gros soucis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fr-FR" sz="18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214FB4E0-7A9F-4C73-8707-1B85B36472CA}"/>
              </a:ext>
            </a:extLst>
          </p:cNvPr>
          <p:cNvSpPr txBox="1">
            <a:spLocks/>
          </p:cNvSpPr>
          <p:nvPr/>
        </p:nvSpPr>
        <p:spPr>
          <a:xfrm>
            <a:off x="1021797" y="478403"/>
            <a:ext cx="11513488" cy="86603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16000" b="1" dirty="0">
                <a:latin typeface="Algerian" panose="04020705040A02060702" pitchFamily="82" charset="0"/>
              </a:rPr>
              <a:t>3. Les travaux dans et hors de l’école</a:t>
            </a:r>
          </a:p>
          <a:p>
            <a:br>
              <a:rPr lang="fr-FR" b="1" dirty="0">
                <a:latin typeface="Algerian" panose="04020705040A02060702" pitchFamily="82" charset="0"/>
              </a:rPr>
            </a:b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8121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214FB4E0-7A9F-4C73-8707-1B85B36472CA}"/>
              </a:ext>
            </a:extLst>
          </p:cNvPr>
          <p:cNvSpPr txBox="1">
            <a:spLocks/>
          </p:cNvSpPr>
          <p:nvPr/>
        </p:nvSpPr>
        <p:spPr>
          <a:xfrm>
            <a:off x="1021797" y="478403"/>
            <a:ext cx="11513488" cy="86603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16000" b="1" dirty="0">
                <a:latin typeface="Algerian" panose="04020705040A02060702" pitchFamily="82" charset="0"/>
              </a:rPr>
              <a:t>4. Rentrée 2019</a:t>
            </a:r>
          </a:p>
          <a:p>
            <a:br>
              <a:rPr lang="fr-FR" b="1" dirty="0">
                <a:latin typeface="Algerian" panose="04020705040A02060702" pitchFamily="82" charset="0"/>
              </a:rPr>
            </a:br>
            <a:br>
              <a:rPr lang="fr-FR" dirty="0"/>
            </a:br>
            <a:endParaRPr lang="fr-FR" dirty="0"/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0D201E88-371C-4921-8085-90349A702F86}"/>
              </a:ext>
            </a:extLst>
          </p:cNvPr>
          <p:cNvSpPr txBox="1">
            <a:spLocks/>
          </p:cNvSpPr>
          <p:nvPr/>
        </p:nvSpPr>
        <p:spPr>
          <a:xfrm>
            <a:off x="1555927" y="1386437"/>
            <a:ext cx="10445228" cy="408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800" dirty="0"/>
              <a:t> Circulaire de rentrée et recommandations ministérielles </a:t>
            </a:r>
            <a:endParaRPr lang="fr-FR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2400" dirty="0"/>
              <a:t>1. Développer la sécurité affective à l’école maternelle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2400" dirty="0"/>
              <a:t>2. Renforcer la préparation aux apprentissages fondamentaux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fr-FR" sz="24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fr-FR" sz="24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2400" dirty="0"/>
              <a:t>3. Priorité à l’enseignement structuré du vocabulaire.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fr-FR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F9AB22-926F-4B9A-B189-4C1CC221CABA}"/>
              </a:ext>
            </a:extLst>
          </p:cNvPr>
          <p:cNvSpPr/>
          <p:nvPr/>
        </p:nvSpPr>
        <p:spPr>
          <a:xfrm>
            <a:off x="3498624" y="3428999"/>
            <a:ext cx="83395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Manipulation / conscience phonologique / concept du nombre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6009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214FB4E0-7A9F-4C73-8707-1B85B36472CA}"/>
              </a:ext>
            </a:extLst>
          </p:cNvPr>
          <p:cNvSpPr txBox="1">
            <a:spLocks/>
          </p:cNvSpPr>
          <p:nvPr/>
        </p:nvSpPr>
        <p:spPr>
          <a:xfrm>
            <a:off x="1021797" y="478403"/>
            <a:ext cx="11513488" cy="86603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16000" b="1" dirty="0">
                <a:latin typeface="Algerian" panose="04020705040A02060702" pitchFamily="82" charset="0"/>
              </a:rPr>
              <a:t>4. Rentrée 2019</a:t>
            </a:r>
          </a:p>
          <a:p>
            <a:br>
              <a:rPr lang="fr-FR" b="1" dirty="0">
                <a:latin typeface="Algerian" panose="04020705040A02060702" pitchFamily="82" charset="0"/>
              </a:rPr>
            </a:br>
            <a:br>
              <a:rPr lang="fr-FR" dirty="0"/>
            </a:br>
            <a:endParaRPr lang="fr-FR" dirty="0"/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0D201E88-371C-4921-8085-90349A702F86}"/>
              </a:ext>
            </a:extLst>
          </p:cNvPr>
          <p:cNvSpPr txBox="1">
            <a:spLocks/>
          </p:cNvSpPr>
          <p:nvPr/>
        </p:nvSpPr>
        <p:spPr>
          <a:xfrm>
            <a:off x="3673929" y="1344433"/>
            <a:ext cx="5372100" cy="4993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800" dirty="0"/>
              <a:t>Evolution des effectifs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sz="2200" dirty="0"/>
              <a:t>9 PS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sz="2200" dirty="0"/>
              <a:t>4 TPS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sz="2200" dirty="0"/>
              <a:t>11 MS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sz="2200" dirty="0"/>
              <a:t>13 GS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sz="2200" dirty="0"/>
              <a:t>10 CP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sz="2200" dirty="0"/>
              <a:t>10 CE1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sz="2200" dirty="0"/>
              <a:t>9 CE2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sz="2200" dirty="0"/>
              <a:t>18 CM1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sz="2200" dirty="0"/>
              <a:t> 15 CM2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/>
              <a:t>TOTAL : 99 élèves</a:t>
            </a:r>
          </a:p>
        </p:txBody>
      </p:sp>
      <p:sp>
        <p:nvSpPr>
          <p:cNvPr id="7" name="Titre 5">
            <a:extLst>
              <a:ext uri="{FF2B5EF4-FFF2-40B4-BE49-F238E27FC236}">
                <a16:creationId xmlns:a16="http://schemas.microsoft.com/office/drawing/2014/main" id="{8DF6B72F-3933-4940-B15E-FFB4EE351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9881488">
            <a:off x="1230777" y="3188922"/>
            <a:ext cx="2234174" cy="866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Effectifs</a:t>
            </a:r>
            <a:r>
              <a:rPr lang="fr-FR" sz="1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5466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214FB4E0-7A9F-4C73-8707-1B85B36472CA}"/>
              </a:ext>
            </a:extLst>
          </p:cNvPr>
          <p:cNvSpPr txBox="1">
            <a:spLocks/>
          </p:cNvSpPr>
          <p:nvPr/>
        </p:nvSpPr>
        <p:spPr>
          <a:xfrm>
            <a:off x="1021797" y="478403"/>
            <a:ext cx="11513488" cy="86603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16000" b="1" dirty="0">
                <a:latin typeface="Algerian" panose="04020705040A02060702" pitchFamily="82" charset="0"/>
              </a:rPr>
              <a:t>4. Rentrée 2019</a:t>
            </a:r>
          </a:p>
          <a:p>
            <a:br>
              <a:rPr lang="fr-FR" b="1" dirty="0">
                <a:latin typeface="Algerian" panose="04020705040A02060702" pitchFamily="82" charset="0"/>
              </a:rPr>
            </a:br>
            <a:br>
              <a:rPr lang="fr-FR" dirty="0"/>
            </a:br>
            <a:endParaRPr lang="fr-FR" dirty="0"/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0D201E88-371C-4921-8085-90349A702F86}"/>
              </a:ext>
            </a:extLst>
          </p:cNvPr>
          <p:cNvSpPr txBox="1">
            <a:spLocks/>
          </p:cNvSpPr>
          <p:nvPr/>
        </p:nvSpPr>
        <p:spPr>
          <a:xfrm>
            <a:off x="2514600" y="1386439"/>
            <a:ext cx="7037613" cy="434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800" b="1" dirty="0"/>
              <a:t> 5 classes d’une vingtaine d’élèves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sz="2800" dirty="0"/>
              <a:t>TPS / PS / MS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sz="2800" dirty="0"/>
              <a:t>MS / GS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sz="2800" dirty="0"/>
              <a:t>CP / CE1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sz="2800" dirty="0"/>
              <a:t>CE2 / CM1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sz="2800" dirty="0"/>
              <a:t>CM1 / CM2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400" dirty="0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BEB1651C-C903-481D-8367-BB830EBF0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855225">
            <a:off x="7562314" y="3086100"/>
            <a:ext cx="2677885" cy="1203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fr-FR" sz="2800" b="1" dirty="0"/>
              <a:t>Répartition pédagogique </a:t>
            </a:r>
          </a:p>
        </p:txBody>
      </p:sp>
    </p:spTree>
    <p:extLst>
      <p:ext uri="{BB962C8B-B14F-4D97-AF65-F5344CB8AC3E}">
        <p14:creationId xmlns:p14="http://schemas.microsoft.com/office/powerpoint/2010/main" val="1906405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214FB4E0-7A9F-4C73-8707-1B85B36472CA}"/>
              </a:ext>
            </a:extLst>
          </p:cNvPr>
          <p:cNvSpPr txBox="1">
            <a:spLocks/>
          </p:cNvSpPr>
          <p:nvPr/>
        </p:nvSpPr>
        <p:spPr>
          <a:xfrm>
            <a:off x="1021797" y="478403"/>
            <a:ext cx="11513488" cy="86603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16000" b="1" dirty="0">
                <a:latin typeface="Algerian" panose="04020705040A02060702" pitchFamily="82" charset="0"/>
              </a:rPr>
              <a:t>4. Rentrée 2019</a:t>
            </a:r>
          </a:p>
          <a:p>
            <a:br>
              <a:rPr lang="fr-FR" b="1" dirty="0">
                <a:latin typeface="Algerian" panose="04020705040A02060702" pitchFamily="82" charset="0"/>
              </a:rPr>
            </a:br>
            <a:br>
              <a:rPr lang="fr-FR" dirty="0"/>
            </a:br>
            <a:endParaRPr lang="fr-FR" dirty="0"/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0D201E88-371C-4921-8085-90349A702F86}"/>
              </a:ext>
            </a:extLst>
          </p:cNvPr>
          <p:cNvSpPr txBox="1">
            <a:spLocks/>
          </p:cNvSpPr>
          <p:nvPr/>
        </p:nvSpPr>
        <p:spPr>
          <a:xfrm>
            <a:off x="2710542" y="1386438"/>
            <a:ext cx="6841671" cy="4993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Ø"/>
            </a:pPr>
            <a:endParaRPr lang="fr-FR" sz="2400" dirty="0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D3ACED3C-19C3-42D4-95FF-885D4DD04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9633689">
            <a:off x="431123" y="3049874"/>
            <a:ext cx="2544417" cy="866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fr-FR" sz="2800" b="1" dirty="0"/>
              <a:t>Projets</a:t>
            </a:r>
            <a:endParaRPr lang="fr-FR" sz="1800" b="1" dirty="0"/>
          </a:p>
        </p:txBody>
      </p:sp>
      <p:sp>
        <p:nvSpPr>
          <p:cNvPr id="7" name="Espace réservé du texte 2">
            <a:extLst>
              <a:ext uri="{FF2B5EF4-FFF2-40B4-BE49-F238E27FC236}">
                <a16:creationId xmlns:a16="http://schemas.microsoft.com/office/drawing/2014/main" id="{A601243D-825E-4B4B-8865-708AACEF3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30070" y="1706694"/>
            <a:ext cx="10296941" cy="947481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fr-FR" sz="3000" dirty="0">
                <a:latin typeface="+mj-lt"/>
              </a:rPr>
              <a:t>Travail autour de </a:t>
            </a:r>
            <a:r>
              <a:rPr lang="fr-FR" sz="3000" b="1" dirty="0">
                <a:latin typeface="+mj-lt"/>
              </a:rPr>
              <a:t>3 valeurs </a:t>
            </a:r>
            <a:r>
              <a:rPr lang="fr-FR" sz="3000" dirty="0">
                <a:latin typeface="+mj-lt"/>
              </a:rPr>
              <a:t>: </a:t>
            </a:r>
          </a:p>
          <a:p>
            <a:pPr lvl="0"/>
            <a:r>
              <a:rPr lang="fr-FR" sz="3000" dirty="0">
                <a:latin typeface="+mj-lt"/>
              </a:rPr>
              <a:t>			</a:t>
            </a:r>
            <a:r>
              <a:rPr lang="fr-FR" sz="3000" b="1" dirty="0">
                <a:solidFill>
                  <a:srgbClr val="FF0000"/>
                </a:solidFill>
                <a:latin typeface="+mj-lt"/>
              </a:rPr>
              <a:t>RESPECT – COOPERATION - COMMUNICATION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fr-FR" sz="2400" b="1" u="sng" dirty="0">
              <a:latin typeface="+mj-lt"/>
            </a:endParaRPr>
          </a:p>
          <a:p>
            <a:pPr lvl="0"/>
            <a:endParaRPr lang="fr-FR" sz="2400" dirty="0">
              <a:latin typeface="+mj-lt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27C567AB-74F8-4608-9A31-C9AB551B24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8277" y="2508996"/>
            <a:ext cx="5781675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365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214FB4E0-7A9F-4C73-8707-1B85B36472CA}"/>
              </a:ext>
            </a:extLst>
          </p:cNvPr>
          <p:cNvSpPr txBox="1">
            <a:spLocks/>
          </p:cNvSpPr>
          <p:nvPr/>
        </p:nvSpPr>
        <p:spPr>
          <a:xfrm>
            <a:off x="1021797" y="478403"/>
            <a:ext cx="11513488" cy="86603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16000" b="1" dirty="0">
                <a:latin typeface="Algerian" panose="04020705040A02060702" pitchFamily="82" charset="0"/>
              </a:rPr>
              <a:t>4. Rentrée 2019</a:t>
            </a:r>
          </a:p>
          <a:p>
            <a:br>
              <a:rPr lang="fr-FR" b="1" dirty="0">
                <a:latin typeface="Algerian" panose="04020705040A02060702" pitchFamily="82" charset="0"/>
              </a:rPr>
            </a:br>
            <a:br>
              <a:rPr lang="fr-FR" dirty="0"/>
            </a:br>
            <a:endParaRPr lang="fr-FR" dirty="0"/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0D201E88-371C-4921-8085-90349A702F86}"/>
              </a:ext>
            </a:extLst>
          </p:cNvPr>
          <p:cNvSpPr txBox="1">
            <a:spLocks/>
          </p:cNvSpPr>
          <p:nvPr/>
        </p:nvSpPr>
        <p:spPr>
          <a:xfrm>
            <a:off x="2710542" y="1386438"/>
            <a:ext cx="6841671" cy="4993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Ø"/>
            </a:pPr>
            <a:endParaRPr lang="fr-FR" sz="2400" dirty="0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D3ACED3C-19C3-42D4-95FF-885D4DD04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454437">
            <a:off x="1870883" y="1473571"/>
            <a:ext cx="2544417" cy="866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fr-FR" sz="2800" b="1" dirty="0"/>
              <a:t>Projets</a:t>
            </a:r>
            <a:endParaRPr lang="fr-FR" sz="1800" b="1" dirty="0"/>
          </a:p>
        </p:txBody>
      </p:sp>
      <p:sp>
        <p:nvSpPr>
          <p:cNvPr id="7" name="Espace réservé du texte 2">
            <a:extLst>
              <a:ext uri="{FF2B5EF4-FFF2-40B4-BE49-F238E27FC236}">
                <a16:creationId xmlns:a16="http://schemas.microsoft.com/office/drawing/2014/main" id="{A601243D-825E-4B4B-8865-708AACEF3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75957" y="2955260"/>
            <a:ext cx="9360771" cy="3424337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800" dirty="0">
                <a:latin typeface="+mj-lt"/>
              </a:rPr>
              <a:t>Actions dans le cadre du Projet d’école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fr-FR" sz="2800" dirty="0">
                <a:latin typeface="+mj-lt"/>
              </a:rPr>
              <a:t>Projet artistique et citoyen (partenariat)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800" dirty="0">
                <a:latin typeface="+mj-lt"/>
              </a:rPr>
              <a:t>Café des parents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fr-FR" sz="2400" b="1" u="sng" dirty="0">
              <a:latin typeface="+mj-lt"/>
            </a:endParaRPr>
          </a:p>
          <a:p>
            <a:pPr lvl="0"/>
            <a:endParaRPr lang="fr-F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33910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5267B2C1-CABD-4025-BE0E-ED08ABF3A44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071471" y="2977243"/>
            <a:ext cx="8824913" cy="90351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4400" b="1" dirty="0">
                <a:latin typeface="Algerian" panose="04020705040A02060702" pitchFamily="82" charset="0"/>
              </a:rPr>
              <a:t>5. Questions diverses</a:t>
            </a:r>
          </a:p>
          <a:p>
            <a:br>
              <a:rPr lang="fr-FR" b="1" dirty="0">
                <a:latin typeface="Algerian" panose="04020705040A02060702" pitchFamily="82" charset="0"/>
              </a:rPr>
            </a:b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0803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29D473-146B-45D0-ACD1-83255B604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4943" y="702129"/>
            <a:ext cx="5666015" cy="1087672"/>
          </a:xfrm>
        </p:spPr>
        <p:txBody>
          <a:bodyPr>
            <a:normAutofit fontScale="90000"/>
          </a:bodyPr>
          <a:lstStyle/>
          <a:p>
            <a:r>
              <a:rPr lang="fr-FR" b="1" dirty="0">
                <a:latin typeface="Algerian" panose="04020705040A02060702" pitchFamily="82" charset="0"/>
              </a:rPr>
              <a:t>Ordre du jour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5B1CF9-BC07-4F5B-B709-3E0309878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4014" y="1616150"/>
            <a:ext cx="11315699" cy="4517051"/>
          </a:xfrm>
        </p:spPr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fr-FR" sz="3200" b="1" dirty="0">
                <a:latin typeface="Algerian" panose="04020705040A02060702" pitchFamily="82" charset="0"/>
              </a:rPr>
              <a:t> </a:t>
            </a:r>
            <a:r>
              <a:rPr lang="fr-FR" sz="4300" b="1" dirty="0">
                <a:latin typeface="+mj-lt"/>
              </a:rPr>
              <a:t>Projet d’école / Activités pédagogiques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4300" b="1" dirty="0">
                <a:latin typeface="+mj-lt"/>
              </a:rPr>
              <a:t> Aspect financier 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4300" b="1" dirty="0">
                <a:latin typeface="+mj-lt"/>
              </a:rPr>
              <a:t> Les travaux dans et autour de l’école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4300" b="1" dirty="0">
                <a:latin typeface="+mj-lt"/>
              </a:rPr>
              <a:t> Rentrée 2019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4300" b="1" dirty="0">
                <a:latin typeface="+mj-lt"/>
              </a:rPr>
              <a:t> Questions diverses</a:t>
            </a:r>
          </a:p>
        </p:txBody>
      </p:sp>
    </p:spTree>
    <p:extLst>
      <p:ext uri="{BB962C8B-B14F-4D97-AF65-F5344CB8AC3E}">
        <p14:creationId xmlns:p14="http://schemas.microsoft.com/office/powerpoint/2010/main" val="632665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DE0F13-1475-4CE2-A9E6-5D0341116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447799"/>
            <a:ext cx="8825659" cy="4822371"/>
          </a:xfrm>
        </p:spPr>
        <p:txBody>
          <a:bodyPr>
            <a:normAutofit/>
          </a:bodyPr>
          <a:lstStyle/>
          <a:p>
            <a:pPr algn="ctr"/>
            <a:r>
              <a:rPr lang="fr-FR" b="1" dirty="0"/>
              <a:t>MERCI A TOUS </a:t>
            </a:r>
            <a:br>
              <a:rPr lang="fr-FR" b="1" dirty="0"/>
            </a:br>
            <a:r>
              <a:rPr lang="fr-FR" b="1" dirty="0"/>
              <a:t>POUR VOTRE INVESTISSEMENT</a:t>
            </a:r>
            <a:br>
              <a:rPr lang="fr-FR" b="1" dirty="0"/>
            </a:br>
            <a:r>
              <a:rPr lang="fr-FR" b="1" dirty="0"/>
              <a:t> TOUT AU LONG DE CETTE ANNEE SCOLAIRE</a:t>
            </a:r>
            <a:br>
              <a:rPr lang="fr-FR" b="1" dirty="0"/>
            </a:br>
            <a:r>
              <a:rPr lang="fr-FR" b="1" dirty="0"/>
              <a:t>2018 - 2019</a:t>
            </a:r>
          </a:p>
        </p:txBody>
      </p:sp>
    </p:spTree>
    <p:extLst>
      <p:ext uri="{BB962C8B-B14F-4D97-AF65-F5344CB8AC3E}">
        <p14:creationId xmlns:p14="http://schemas.microsoft.com/office/powerpoint/2010/main" val="919988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29D473-146B-45D0-ACD1-83255B604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367" y="381271"/>
            <a:ext cx="4538180" cy="802420"/>
          </a:xfrm>
        </p:spPr>
        <p:txBody>
          <a:bodyPr>
            <a:normAutofit fontScale="90000"/>
          </a:bodyPr>
          <a:lstStyle/>
          <a:p>
            <a:r>
              <a:rPr lang="fr-FR" sz="4400" b="1" dirty="0">
                <a:latin typeface="Algerian" panose="04020705040A02060702" pitchFamily="82" charset="0"/>
              </a:rPr>
              <a:t>4. Rentrée 2019</a:t>
            </a:r>
            <a:br>
              <a:rPr lang="fr-FR" b="1" dirty="0">
                <a:latin typeface="Algerian" panose="04020705040A02060702" pitchFamily="82" charset="0"/>
              </a:rPr>
            </a:br>
            <a:br>
              <a:rPr lang="fr-FR" b="1" dirty="0">
                <a:latin typeface="Algerian" panose="04020705040A02060702" pitchFamily="82" charset="0"/>
              </a:rPr>
            </a:br>
            <a:br>
              <a:rPr lang="fr-FR" dirty="0"/>
            </a:b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5B1CF9-BC07-4F5B-B709-3E0309878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2966" y="2899439"/>
            <a:ext cx="10864863" cy="4146605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fr-FR" sz="3800" b="1" u="sng" dirty="0">
                <a:latin typeface="+mj-lt"/>
              </a:rPr>
              <a:t> </a:t>
            </a:r>
            <a:r>
              <a:rPr lang="fr-FR" sz="3500" b="1" u="sng" dirty="0">
                <a:latin typeface="+mj-lt"/>
              </a:rPr>
              <a:t>Projet artistique et citoyen </a:t>
            </a:r>
            <a:r>
              <a:rPr lang="fr-FR" sz="3500" dirty="0">
                <a:latin typeface="+mj-lt"/>
              </a:rPr>
              <a:t>avec un graffeur autour du  </a:t>
            </a:r>
            <a:r>
              <a:rPr lang="fr-FR" sz="3500" dirty="0" err="1">
                <a:latin typeface="+mj-lt"/>
              </a:rPr>
              <a:t>street</a:t>
            </a:r>
            <a:r>
              <a:rPr lang="fr-FR" sz="3500" dirty="0">
                <a:latin typeface="+mj-lt"/>
              </a:rPr>
              <a:t> art ?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3000" dirty="0">
                <a:latin typeface="+mj-lt"/>
              </a:rPr>
              <a:t>Trimestre 1 : travail sur les valeurs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3000" dirty="0">
                <a:latin typeface="+mj-lt"/>
              </a:rPr>
              <a:t>Trimestre 2 : intervention du graffeur sur l’écriture et la technique du dessin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3000" dirty="0">
                <a:latin typeface="+mj-lt"/>
              </a:rPr>
              <a:t>Trimestre 3 : réalisation de la fresque avec inauguration et exposition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fr-FR" sz="3800" b="1" u="sng" dirty="0">
                <a:latin typeface="+mj-lt"/>
              </a:rPr>
              <a:t> </a:t>
            </a:r>
            <a:r>
              <a:rPr lang="fr-FR" sz="3500" b="1" u="sng" dirty="0">
                <a:latin typeface="+mj-lt"/>
              </a:rPr>
              <a:t>Café des parents</a:t>
            </a:r>
            <a:endParaRPr lang="fr-FR" sz="3800" b="1" u="sng" dirty="0">
              <a:latin typeface="+mj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3000" dirty="0">
                <a:latin typeface="+mj-lt"/>
              </a:rPr>
              <a:t>Choix de différents thèmes ? Choix des horaires ?</a:t>
            </a:r>
          </a:p>
          <a:p>
            <a:pPr lvl="0"/>
            <a:endParaRPr lang="fr-FR" sz="2400" dirty="0"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74D6FE-E147-4C38-ACDF-CCBD0E7FF6D5}"/>
              </a:ext>
            </a:extLst>
          </p:cNvPr>
          <p:cNvSpPr/>
          <p:nvPr/>
        </p:nvSpPr>
        <p:spPr>
          <a:xfrm>
            <a:off x="3057967" y="1183691"/>
            <a:ext cx="913403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u="sng" dirty="0"/>
              <a:t>Projet en partenariat</a:t>
            </a:r>
            <a:r>
              <a:rPr lang="fr-FR" sz="2800" dirty="0"/>
              <a:t> avec l’école, le centre social, la communauté de commune et la commune, le périscolaire</a:t>
            </a:r>
          </a:p>
        </p:txBody>
      </p:sp>
      <p:sp>
        <p:nvSpPr>
          <p:cNvPr id="5" name="Titre 5">
            <a:extLst>
              <a:ext uri="{FF2B5EF4-FFF2-40B4-BE49-F238E27FC236}">
                <a16:creationId xmlns:a16="http://schemas.microsoft.com/office/drawing/2014/main" id="{2CD7622F-0F5A-4AC3-9E55-A467F6982D99}"/>
              </a:ext>
            </a:extLst>
          </p:cNvPr>
          <p:cNvSpPr txBox="1">
            <a:spLocks/>
          </p:cNvSpPr>
          <p:nvPr/>
        </p:nvSpPr>
        <p:spPr>
          <a:xfrm>
            <a:off x="8511701" y="180138"/>
            <a:ext cx="2544417" cy="866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00" b="1" dirty="0"/>
              <a:t>Projets </a:t>
            </a:r>
            <a:endParaRPr lang="fr-FR" sz="1800" b="1" dirty="0"/>
          </a:p>
        </p:txBody>
      </p:sp>
    </p:spTree>
    <p:extLst>
      <p:ext uri="{BB962C8B-B14F-4D97-AF65-F5344CB8AC3E}">
        <p14:creationId xmlns:p14="http://schemas.microsoft.com/office/powerpoint/2010/main" val="1011553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29D473-146B-45D0-ACD1-83255B604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10" y="700377"/>
            <a:ext cx="11513488" cy="866030"/>
          </a:xfrm>
        </p:spPr>
        <p:txBody>
          <a:bodyPr>
            <a:normAutofit fontScale="90000"/>
          </a:bodyPr>
          <a:lstStyle/>
          <a:p>
            <a:r>
              <a:rPr lang="fr-FR" sz="4400" b="1" dirty="0">
                <a:latin typeface="Algerian" panose="04020705040A02060702" pitchFamily="82" charset="0"/>
              </a:rPr>
              <a:t>1. Projet d’école / Activités pédagogiques</a:t>
            </a:r>
            <a:br>
              <a:rPr lang="fr-FR" b="1" dirty="0">
                <a:latin typeface="Algerian" panose="04020705040A02060702" pitchFamily="82" charset="0"/>
              </a:rPr>
            </a:br>
            <a:br>
              <a:rPr lang="fr-FR" dirty="0"/>
            </a:br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E7FA2B-6AC9-41CE-830F-3D41D0C7005B}"/>
              </a:ext>
            </a:extLst>
          </p:cNvPr>
          <p:cNvSpPr/>
          <p:nvPr/>
        </p:nvSpPr>
        <p:spPr>
          <a:xfrm>
            <a:off x="8297187" y="5295568"/>
            <a:ext cx="1842856" cy="1034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Volet</a:t>
            </a:r>
            <a:r>
              <a:rPr lang="fr-FR" sz="2800" dirty="0"/>
              <a:t> </a:t>
            </a:r>
            <a:r>
              <a:rPr lang="fr-FR" sz="2800" b="1" dirty="0"/>
              <a:t>culturel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7FF609-B91B-4241-8282-BC2B52C9E96A}"/>
              </a:ext>
            </a:extLst>
          </p:cNvPr>
          <p:cNvSpPr/>
          <p:nvPr/>
        </p:nvSpPr>
        <p:spPr>
          <a:xfrm>
            <a:off x="8817179" y="1494351"/>
            <a:ext cx="2193856" cy="13209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Volet</a:t>
            </a:r>
            <a:r>
              <a:rPr lang="fr-FR" sz="2800" dirty="0"/>
              <a:t> </a:t>
            </a:r>
            <a:r>
              <a:rPr lang="fr-FR" sz="2800" b="1" dirty="0"/>
              <a:t>sportif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148AB79-9E21-43C1-BDA7-9F7B019A19F0}"/>
              </a:ext>
            </a:extLst>
          </p:cNvPr>
          <p:cNvSpPr/>
          <p:nvPr/>
        </p:nvSpPr>
        <p:spPr>
          <a:xfrm>
            <a:off x="979714" y="2743200"/>
            <a:ext cx="1625375" cy="1297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Volet citoyen</a:t>
            </a:r>
          </a:p>
        </p:txBody>
      </p:sp>
      <p:sp>
        <p:nvSpPr>
          <p:cNvPr id="10" name="Flèche : haut 9">
            <a:extLst>
              <a:ext uri="{FF2B5EF4-FFF2-40B4-BE49-F238E27FC236}">
                <a16:creationId xmlns:a16="http://schemas.microsoft.com/office/drawing/2014/main" id="{F5900904-B14F-433A-B5CB-3A9BDDAA8ECA}"/>
              </a:ext>
            </a:extLst>
          </p:cNvPr>
          <p:cNvSpPr/>
          <p:nvPr/>
        </p:nvSpPr>
        <p:spPr>
          <a:xfrm rot="6534611">
            <a:off x="3065775" y="3357367"/>
            <a:ext cx="131229" cy="143527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 : droite 12">
            <a:extLst>
              <a:ext uri="{FF2B5EF4-FFF2-40B4-BE49-F238E27FC236}">
                <a16:creationId xmlns:a16="http://schemas.microsoft.com/office/drawing/2014/main" id="{D09229D6-31E0-436C-9AE1-D094D2EDD486}"/>
              </a:ext>
            </a:extLst>
          </p:cNvPr>
          <p:cNvSpPr/>
          <p:nvPr/>
        </p:nvSpPr>
        <p:spPr>
          <a:xfrm rot="20744762">
            <a:off x="2600275" y="2892676"/>
            <a:ext cx="1517974" cy="1507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 : haut 17">
            <a:extLst>
              <a:ext uri="{FF2B5EF4-FFF2-40B4-BE49-F238E27FC236}">
                <a16:creationId xmlns:a16="http://schemas.microsoft.com/office/drawing/2014/main" id="{EC694E21-C1DC-4D0A-9F42-DAC7F71FF93E}"/>
              </a:ext>
            </a:extLst>
          </p:cNvPr>
          <p:cNvSpPr/>
          <p:nvPr/>
        </p:nvSpPr>
        <p:spPr>
          <a:xfrm rot="5400000">
            <a:off x="3122632" y="2788964"/>
            <a:ext cx="146389" cy="13521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1F302757-3D4F-47A9-B574-FE1FDA16BCD8}"/>
              </a:ext>
            </a:extLst>
          </p:cNvPr>
          <p:cNvSpPr/>
          <p:nvPr/>
        </p:nvSpPr>
        <p:spPr>
          <a:xfrm>
            <a:off x="3871892" y="2053321"/>
            <a:ext cx="3565031" cy="346432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/>
              <a:t>Élèves</a:t>
            </a:r>
          </a:p>
          <a:p>
            <a:pPr algn="ctr"/>
            <a:endParaRPr lang="fr-FR" sz="3200" b="1" dirty="0"/>
          </a:p>
          <a:p>
            <a:pPr algn="ctr"/>
            <a:r>
              <a:rPr lang="fr-FR" sz="3200" b="1" dirty="0"/>
              <a:t>Parents</a:t>
            </a:r>
          </a:p>
          <a:p>
            <a:pPr algn="ctr"/>
            <a:endParaRPr lang="fr-FR" sz="3200" b="1" dirty="0"/>
          </a:p>
          <a:p>
            <a:pPr algn="ctr"/>
            <a:r>
              <a:rPr lang="fr-FR" sz="3200" b="1" dirty="0"/>
              <a:t>Enseignants </a:t>
            </a:r>
          </a:p>
        </p:txBody>
      </p:sp>
      <p:sp>
        <p:nvSpPr>
          <p:cNvPr id="22" name="Flèche : gauche 21">
            <a:extLst>
              <a:ext uri="{FF2B5EF4-FFF2-40B4-BE49-F238E27FC236}">
                <a16:creationId xmlns:a16="http://schemas.microsoft.com/office/drawing/2014/main" id="{60F98454-88E0-4793-9C96-76DB98126CAB}"/>
              </a:ext>
            </a:extLst>
          </p:cNvPr>
          <p:cNvSpPr/>
          <p:nvPr/>
        </p:nvSpPr>
        <p:spPr>
          <a:xfrm rot="20421472">
            <a:off x="7044103" y="2205084"/>
            <a:ext cx="1298881" cy="1259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 : gauche 22">
            <a:extLst>
              <a:ext uri="{FF2B5EF4-FFF2-40B4-BE49-F238E27FC236}">
                <a16:creationId xmlns:a16="http://schemas.microsoft.com/office/drawing/2014/main" id="{862B01A2-D401-4331-99EB-52D4B5175A38}"/>
              </a:ext>
            </a:extLst>
          </p:cNvPr>
          <p:cNvSpPr/>
          <p:nvPr/>
        </p:nvSpPr>
        <p:spPr>
          <a:xfrm rot="20421472">
            <a:off x="7210655" y="2496124"/>
            <a:ext cx="1463839" cy="11972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 : gauche 23">
            <a:extLst>
              <a:ext uri="{FF2B5EF4-FFF2-40B4-BE49-F238E27FC236}">
                <a16:creationId xmlns:a16="http://schemas.microsoft.com/office/drawing/2014/main" id="{3B24EAD5-0D94-4D98-A028-13799832AA7C}"/>
              </a:ext>
            </a:extLst>
          </p:cNvPr>
          <p:cNvSpPr/>
          <p:nvPr/>
        </p:nvSpPr>
        <p:spPr>
          <a:xfrm rot="20421472">
            <a:off x="7329313" y="2793859"/>
            <a:ext cx="1459014" cy="13324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 : gauche 24">
            <a:extLst>
              <a:ext uri="{FF2B5EF4-FFF2-40B4-BE49-F238E27FC236}">
                <a16:creationId xmlns:a16="http://schemas.microsoft.com/office/drawing/2014/main" id="{724B26AD-78BC-4228-80F4-7C7D59779B82}"/>
              </a:ext>
            </a:extLst>
          </p:cNvPr>
          <p:cNvSpPr/>
          <p:nvPr/>
        </p:nvSpPr>
        <p:spPr>
          <a:xfrm rot="1888379">
            <a:off x="7306381" y="4672823"/>
            <a:ext cx="1128380" cy="1532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 : gauche 25">
            <a:extLst>
              <a:ext uri="{FF2B5EF4-FFF2-40B4-BE49-F238E27FC236}">
                <a16:creationId xmlns:a16="http://schemas.microsoft.com/office/drawing/2014/main" id="{8B7E9C7F-F439-4525-8FC5-654118A8BF5E}"/>
              </a:ext>
            </a:extLst>
          </p:cNvPr>
          <p:cNvSpPr/>
          <p:nvPr/>
        </p:nvSpPr>
        <p:spPr>
          <a:xfrm rot="1861633">
            <a:off x="7047698" y="5084524"/>
            <a:ext cx="1128380" cy="1532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lèche : gauche 26">
            <a:extLst>
              <a:ext uri="{FF2B5EF4-FFF2-40B4-BE49-F238E27FC236}">
                <a16:creationId xmlns:a16="http://schemas.microsoft.com/office/drawing/2014/main" id="{26595B78-C610-4CCA-84C2-B825CDB14478}"/>
              </a:ext>
            </a:extLst>
          </p:cNvPr>
          <p:cNvSpPr/>
          <p:nvPr/>
        </p:nvSpPr>
        <p:spPr>
          <a:xfrm rot="1632272">
            <a:off x="6866342" y="5579079"/>
            <a:ext cx="1128380" cy="1532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925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6C1F6F2-62F2-4FAF-A50C-72F1F87F3D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37351" y="1211969"/>
            <a:ext cx="10117298" cy="5300092"/>
          </a:xfrm>
        </p:spPr>
        <p:txBody>
          <a:bodyPr>
            <a:normAutofit fontScale="925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>
                <a:latin typeface="+mj-lt"/>
              </a:rPr>
              <a:t>Atelier citoyenneté : bilan positif à tous les niveaux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>
                <a:latin typeface="+mj-lt"/>
              </a:rPr>
              <a:t>Jardin et fleurissement de l’école : jury concours « écoles fleuries » le 17 juin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>
                <a:latin typeface="+mj-lt"/>
              </a:rPr>
              <a:t>6 Conseil de délégués : toujours beaucoup d’envies et de demandes des élèves.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>
                <a:latin typeface="+mj-lt"/>
              </a:rPr>
              <a:t>Rallye MAIF :  12 avril pour les CE2, CM1, CM2 + suite avec concours de dessins en juin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>
                <a:latin typeface="+mj-lt"/>
              </a:rPr>
              <a:t>Journée citoyenne : 18 mai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>
                <a:latin typeface="+mj-lt"/>
              </a:rPr>
              <a:t>Alimentation du blog de l’école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>
                <a:latin typeface="+mj-lt"/>
              </a:rPr>
              <a:t>Une journée de stage « climat scolaire » le 6 juin pour les enseignants.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>
                <a:latin typeface="+mj-lt"/>
              </a:rPr>
              <a:t>Intervention de Mme </a:t>
            </a:r>
            <a:r>
              <a:rPr lang="fr-FR" sz="2400" dirty="0" err="1">
                <a:latin typeface="+mj-lt"/>
              </a:rPr>
              <a:t>Chauvey</a:t>
            </a:r>
            <a:r>
              <a:rPr lang="fr-FR" sz="2400" dirty="0">
                <a:latin typeface="+mj-lt"/>
              </a:rPr>
              <a:t> (ANPAA) pour le climat </a:t>
            </a:r>
            <a:r>
              <a:rPr lang="fr-FR" sz="2400">
                <a:latin typeface="+mj-lt"/>
              </a:rPr>
              <a:t>scolaire </a:t>
            </a:r>
            <a:endParaRPr lang="fr-FR" sz="2400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>
                <a:latin typeface="+mj-lt"/>
              </a:rPr>
              <a:t>Remise de diplôme PSC1 pour les CM2 le 28 juin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E7294B0E-B392-4037-8191-4873AA74948F}"/>
              </a:ext>
            </a:extLst>
          </p:cNvPr>
          <p:cNvSpPr txBox="1">
            <a:spLocks/>
          </p:cNvSpPr>
          <p:nvPr/>
        </p:nvSpPr>
        <p:spPr>
          <a:xfrm>
            <a:off x="521096" y="345939"/>
            <a:ext cx="11513488" cy="86603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16000" b="1" dirty="0">
                <a:latin typeface="Algerian" panose="04020705040A02060702" pitchFamily="82" charset="0"/>
              </a:rPr>
              <a:t>1. Projet d’école / Activités pédagogiques</a:t>
            </a:r>
            <a:br>
              <a:rPr lang="fr-FR" b="1" dirty="0">
                <a:latin typeface="Algerian" panose="04020705040A02060702" pitchFamily="82" charset="0"/>
              </a:rPr>
            </a:br>
            <a:br>
              <a:rPr lang="fr-FR" dirty="0"/>
            </a:br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ED28F9-634E-4752-A779-A471277388B9}"/>
              </a:ext>
            </a:extLst>
          </p:cNvPr>
          <p:cNvSpPr/>
          <p:nvPr/>
        </p:nvSpPr>
        <p:spPr>
          <a:xfrm>
            <a:off x="9692165" y="947544"/>
            <a:ext cx="1978739" cy="1057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Volet citoyen</a:t>
            </a:r>
          </a:p>
        </p:txBody>
      </p:sp>
    </p:spTree>
    <p:extLst>
      <p:ext uri="{BB962C8B-B14F-4D97-AF65-F5344CB8AC3E}">
        <p14:creationId xmlns:p14="http://schemas.microsoft.com/office/powerpoint/2010/main" val="3040359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5B1CF9-BC07-4F5B-B709-3E0309878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1544703" y="1640879"/>
            <a:ext cx="13397447" cy="5331422"/>
          </a:xfrm>
        </p:spPr>
        <p:txBody>
          <a:bodyPr>
            <a:normAutofit fontScale="92500" lnSpcReduction="10000"/>
          </a:bodyPr>
          <a:lstStyle/>
          <a:p>
            <a:pPr marL="2743200" lvl="5" indent="-457200">
              <a:buFont typeface="Wingdings" panose="05000000000000000000" pitchFamily="2" charset="2"/>
              <a:buChar char="Ø"/>
            </a:pPr>
            <a:r>
              <a:rPr lang="fr-FR" sz="2800" dirty="0">
                <a:latin typeface="+mj-lt"/>
              </a:rPr>
              <a:t>Projet musical : trio loupiots : 5 séances + restitution 25 juin</a:t>
            </a:r>
          </a:p>
          <a:p>
            <a:pPr marL="2743200" lvl="5" indent="-457200">
              <a:buFont typeface="Wingdings" panose="05000000000000000000" pitchFamily="2" charset="2"/>
              <a:buChar char="Ø"/>
            </a:pPr>
            <a:r>
              <a:rPr lang="fr-FR" sz="2800" dirty="0">
                <a:latin typeface="+mj-lt"/>
              </a:rPr>
              <a:t>Liaison école / collège : positif - richesse de l’échange</a:t>
            </a:r>
          </a:p>
          <a:p>
            <a:pPr marL="3257550" lvl="6" indent="-514350">
              <a:buFont typeface="Courier New" panose="02070309020205020404" pitchFamily="49" charset="0"/>
              <a:buChar char="o"/>
            </a:pPr>
            <a:r>
              <a:rPr lang="fr-FR" sz="2800" dirty="0">
                <a:latin typeface="+mj-lt"/>
              </a:rPr>
              <a:t>PS - 3</a:t>
            </a:r>
            <a:r>
              <a:rPr lang="fr-FR" sz="2800" baseline="30000" dirty="0">
                <a:latin typeface="+mj-lt"/>
              </a:rPr>
              <a:t>ème</a:t>
            </a:r>
            <a:r>
              <a:rPr lang="fr-FR" sz="2800" dirty="0">
                <a:latin typeface="+mj-lt"/>
              </a:rPr>
              <a:t> : langage oral et écrit 14 février - 8 mars</a:t>
            </a:r>
          </a:p>
          <a:p>
            <a:pPr marL="3257550" lvl="6" indent="-514350">
              <a:buFont typeface="Courier New" panose="02070309020205020404" pitchFamily="49" charset="0"/>
              <a:buChar char="o"/>
            </a:pPr>
            <a:r>
              <a:rPr lang="fr-FR" sz="2800" dirty="0">
                <a:latin typeface="+mj-lt"/>
              </a:rPr>
              <a:t>GS – 6</a:t>
            </a:r>
            <a:r>
              <a:rPr lang="fr-FR" sz="2800" baseline="30000" dirty="0">
                <a:latin typeface="+mj-lt"/>
              </a:rPr>
              <a:t>ème</a:t>
            </a:r>
            <a:r>
              <a:rPr lang="fr-FR" sz="2800" dirty="0">
                <a:latin typeface="+mj-lt"/>
              </a:rPr>
              <a:t> : jeux mathématiques 6 juin</a:t>
            </a:r>
          </a:p>
          <a:p>
            <a:pPr marL="3257550" lvl="6" indent="-514350">
              <a:buFont typeface="Courier New" panose="02070309020205020404" pitchFamily="49" charset="0"/>
              <a:buChar char="o"/>
            </a:pPr>
            <a:r>
              <a:rPr lang="fr-FR" sz="2800" dirty="0">
                <a:latin typeface="+mj-lt"/>
              </a:rPr>
              <a:t>CE1/CE2 – 6</a:t>
            </a:r>
            <a:r>
              <a:rPr lang="fr-FR" sz="2800" baseline="30000" dirty="0">
                <a:latin typeface="+mj-lt"/>
              </a:rPr>
              <a:t>ème</a:t>
            </a:r>
            <a:r>
              <a:rPr lang="fr-FR" sz="2800" dirty="0">
                <a:latin typeface="+mj-lt"/>
              </a:rPr>
              <a:t> : Hermès et atelier philo 27 juin</a:t>
            </a:r>
          </a:p>
          <a:p>
            <a:pPr marL="2743200" lvl="5" indent="-457200">
              <a:buFont typeface="Wingdings" panose="05000000000000000000" pitchFamily="2" charset="2"/>
              <a:buChar char="Ø"/>
            </a:pPr>
            <a:r>
              <a:rPr lang="fr-FR" sz="2800" dirty="0">
                <a:latin typeface="+mj-lt"/>
              </a:rPr>
              <a:t>Bibliothèque : TPS, PS, MS, GS et CP</a:t>
            </a:r>
          </a:p>
          <a:p>
            <a:pPr marL="2743200" lvl="5" indent="-457200">
              <a:buFont typeface="Wingdings" panose="05000000000000000000" pitchFamily="2" charset="2"/>
              <a:buChar char="Ø"/>
            </a:pPr>
            <a:r>
              <a:rPr lang="fr-FR" sz="2800" dirty="0">
                <a:latin typeface="+mj-lt"/>
              </a:rPr>
              <a:t>Participation au prix littéraire UNICEF : TPS, PS, MS + 2 élus au conseil municipal des jeunes + les élèves des Francas</a:t>
            </a:r>
          </a:p>
          <a:p>
            <a:pPr marL="2743200" lvl="5" indent="-457200">
              <a:buFont typeface="Wingdings" panose="05000000000000000000" pitchFamily="2" charset="2"/>
              <a:buChar char="Ø"/>
            </a:pPr>
            <a:r>
              <a:rPr lang="fr-FR" sz="2800" dirty="0">
                <a:latin typeface="+mj-lt"/>
              </a:rPr>
              <a:t>Sorties de fin d’année</a:t>
            </a:r>
          </a:p>
          <a:p>
            <a:pPr marL="3200400" lvl="6" indent="-457200">
              <a:buFont typeface="Courier New" panose="02070309020205020404" pitchFamily="49" charset="0"/>
              <a:buChar char="o"/>
            </a:pPr>
            <a:r>
              <a:rPr lang="fr-FR" sz="2800" dirty="0">
                <a:latin typeface="+mj-lt"/>
              </a:rPr>
              <a:t>Les </a:t>
            </a:r>
            <a:r>
              <a:rPr lang="fr-FR" sz="2800" dirty="0" err="1">
                <a:latin typeface="+mj-lt"/>
              </a:rPr>
              <a:t>Voivres</a:t>
            </a:r>
            <a:r>
              <a:rPr lang="fr-FR" sz="2800" dirty="0">
                <a:latin typeface="+mj-lt"/>
              </a:rPr>
              <a:t> pour les 2 TPS, PS,MS, GS, CP le 16 mai</a:t>
            </a:r>
          </a:p>
          <a:p>
            <a:pPr marL="3200400" lvl="6" indent="-457200">
              <a:buFont typeface="Courier New" panose="02070309020205020404" pitchFamily="49" charset="0"/>
              <a:buChar char="o"/>
            </a:pPr>
            <a:r>
              <a:rPr lang="fr-FR" sz="2800" dirty="0" err="1">
                <a:latin typeface="+mj-lt"/>
              </a:rPr>
              <a:t>Darnay</a:t>
            </a:r>
            <a:r>
              <a:rPr lang="fr-FR" sz="2800" dirty="0">
                <a:latin typeface="+mj-lt"/>
              </a:rPr>
              <a:t> pour </a:t>
            </a:r>
            <a:r>
              <a:rPr lang="fr-FR" sz="2800" dirty="0" err="1">
                <a:latin typeface="+mj-lt"/>
              </a:rPr>
              <a:t>pour</a:t>
            </a:r>
            <a:r>
              <a:rPr lang="fr-FR" sz="2800" dirty="0">
                <a:latin typeface="+mj-lt"/>
              </a:rPr>
              <a:t> les CE1, CE2, CM1, CM2 le 20 mai</a:t>
            </a:r>
          </a:p>
          <a:p>
            <a:pPr lvl="5"/>
            <a:endParaRPr lang="fr-FR" sz="1800" dirty="0">
              <a:latin typeface="+mj-lt"/>
            </a:endParaRPr>
          </a:p>
          <a:p>
            <a:pPr marL="2743200" lvl="5" indent="-457200">
              <a:buFont typeface="Wingdings" panose="05000000000000000000" pitchFamily="2" charset="2"/>
              <a:buChar char="Ø"/>
            </a:pPr>
            <a:endParaRPr lang="fr-FR" sz="1800" dirty="0">
              <a:latin typeface="+mj-lt"/>
            </a:endParaRPr>
          </a:p>
          <a:p>
            <a:pPr lvl="5"/>
            <a:endParaRPr lang="fr-FR" sz="1800" dirty="0">
              <a:latin typeface="+mj-lt"/>
            </a:endParaRPr>
          </a:p>
          <a:p>
            <a:pPr marL="2743200" lvl="5" indent="-457200">
              <a:buFont typeface="Wingdings" panose="05000000000000000000" pitchFamily="2" charset="2"/>
              <a:buChar char="Ø"/>
            </a:pPr>
            <a:endParaRPr lang="fr-FR" sz="1800" dirty="0">
              <a:latin typeface="+mj-lt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474F417A-DC42-460D-B228-ECC19C3D2906}"/>
              </a:ext>
            </a:extLst>
          </p:cNvPr>
          <p:cNvSpPr txBox="1">
            <a:spLocks/>
          </p:cNvSpPr>
          <p:nvPr/>
        </p:nvSpPr>
        <p:spPr>
          <a:xfrm>
            <a:off x="339256" y="252334"/>
            <a:ext cx="11513488" cy="86603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16000" b="1" dirty="0">
                <a:latin typeface="Algerian" panose="04020705040A02060702" pitchFamily="82" charset="0"/>
              </a:rPr>
              <a:t>1. Projet d’école / Activités pédagogiques</a:t>
            </a:r>
            <a:br>
              <a:rPr lang="fr-FR" b="1" dirty="0">
                <a:latin typeface="Algerian" panose="04020705040A02060702" pitchFamily="82" charset="0"/>
              </a:rPr>
            </a:br>
            <a:br>
              <a:rPr lang="fr-FR" dirty="0"/>
            </a:br>
            <a:endParaRPr lang="fr-FR" dirty="0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78AA866A-4635-4952-B4AB-ACFD2C787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753094">
            <a:off x="9809765" y="2306624"/>
            <a:ext cx="1970314" cy="1036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fr-FR" sz="2800" b="1" dirty="0"/>
              <a:t>Volet</a:t>
            </a:r>
            <a:br>
              <a:rPr lang="fr-FR" sz="2800" b="1" dirty="0"/>
            </a:br>
            <a:r>
              <a:rPr lang="fr-FR" sz="2800" b="1" dirty="0"/>
              <a:t> culturel</a:t>
            </a:r>
          </a:p>
        </p:txBody>
      </p:sp>
    </p:spTree>
    <p:extLst>
      <p:ext uri="{BB962C8B-B14F-4D97-AF65-F5344CB8AC3E}">
        <p14:creationId xmlns:p14="http://schemas.microsoft.com/office/powerpoint/2010/main" val="827747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5B1CF9-BC07-4F5B-B709-3E0309878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0757" y="1190850"/>
            <a:ext cx="11513487" cy="5872322"/>
          </a:xfrm>
        </p:spPr>
        <p:txBody>
          <a:bodyPr>
            <a:normAutofit fontScale="92500" lnSpcReduction="10000"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2800" dirty="0">
                <a:latin typeface="+mj-lt"/>
              </a:rPr>
              <a:t>10 séances de piscine pour GS, CP, CE1, CE2 du 11 mars au 17 juin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2800" dirty="0">
                <a:latin typeface="+mj-lt"/>
              </a:rPr>
              <a:t>USEP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800" dirty="0">
                <a:latin typeface="+mj-lt"/>
              </a:rPr>
              <a:t>Cycle 1 : 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fr-FR" sz="2800" dirty="0">
                <a:latin typeface="+mj-lt"/>
              </a:rPr>
              <a:t>parcours à Fontaine-lès-Luxeuil le 14 mars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fr-FR" sz="2800" dirty="0">
                <a:latin typeface="+mj-lt"/>
              </a:rPr>
              <a:t>Jeu de l’oie au stade à Luxeuil-les-Bains le 24 mai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800" dirty="0">
                <a:latin typeface="+mj-lt"/>
              </a:rPr>
              <a:t>Cycle 2 et 3 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fr-FR" sz="2800" dirty="0">
                <a:latin typeface="+mj-lt"/>
              </a:rPr>
              <a:t>Cross au lac des 7 Chevaux à Luxeuil le 14 mars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fr-FR" sz="2800" dirty="0">
                <a:latin typeface="+mj-lt"/>
              </a:rPr>
              <a:t>Course d’orientation au stade le 11 avril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fr-FR" sz="2800" dirty="0">
                <a:latin typeface="+mj-lt"/>
              </a:rPr>
              <a:t>Athlétisme à Froideconche le 20 juin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2800" dirty="0">
                <a:latin typeface="+mj-lt"/>
              </a:rPr>
              <a:t>3 séances de basket + rencontre le 27 juin site des Merises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2800" dirty="0">
                <a:latin typeface="+mj-lt"/>
              </a:rPr>
              <a:t>3 séances d’initiation rugby + rencontre pour cycle 3 à Froideconche le 14 juin </a:t>
            </a:r>
          </a:p>
          <a:p>
            <a:pPr lvl="0"/>
            <a:endParaRPr lang="fr-FR" dirty="0">
              <a:latin typeface="+mj-lt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fr-FR" dirty="0">
              <a:latin typeface="+mj-lt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fr-FR" dirty="0">
              <a:latin typeface="+mj-lt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E40A1254-86A2-4D3D-A80A-6EC35D007ED2}"/>
              </a:ext>
            </a:extLst>
          </p:cNvPr>
          <p:cNvSpPr txBox="1">
            <a:spLocks/>
          </p:cNvSpPr>
          <p:nvPr/>
        </p:nvSpPr>
        <p:spPr>
          <a:xfrm>
            <a:off x="339256" y="142980"/>
            <a:ext cx="11513488" cy="86603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16000" b="1" dirty="0">
                <a:latin typeface="Algerian" panose="04020705040A02060702" pitchFamily="82" charset="0"/>
              </a:rPr>
              <a:t>1. Projet d’école / Activités pédagogiques</a:t>
            </a:r>
            <a:br>
              <a:rPr lang="fr-FR" b="1" dirty="0">
                <a:latin typeface="Algerian" panose="04020705040A02060702" pitchFamily="82" charset="0"/>
              </a:rPr>
            </a:br>
            <a:br>
              <a:rPr lang="fr-FR" dirty="0"/>
            </a:br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DE9389-D9C7-41B1-AC23-189553FDC858}"/>
              </a:ext>
            </a:extLst>
          </p:cNvPr>
          <p:cNvSpPr/>
          <p:nvPr/>
        </p:nvSpPr>
        <p:spPr>
          <a:xfrm rot="2589787">
            <a:off x="10060080" y="1706709"/>
            <a:ext cx="1828798" cy="1268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Volet sportif</a:t>
            </a:r>
          </a:p>
        </p:txBody>
      </p:sp>
    </p:spTree>
    <p:extLst>
      <p:ext uri="{BB962C8B-B14F-4D97-AF65-F5344CB8AC3E}">
        <p14:creationId xmlns:p14="http://schemas.microsoft.com/office/powerpoint/2010/main" val="2838217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5B1CF9-BC07-4F5B-B709-3E0309878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70795" y="1565271"/>
            <a:ext cx="10339346" cy="4835529"/>
          </a:xfrm>
        </p:spPr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fr-FR" sz="2600" dirty="0">
                <a:latin typeface="+mj-lt"/>
              </a:rPr>
              <a:t>Carnaval 15 février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2600" dirty="0">
                <a:latin typeface="+mj-lt"/>
              </a:rPr>
              <a:t>Concours de belote dimanche12 mai 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2600" dirty="0">
                <a:latin typeface="+mj-lt"/>
              </a:rPr>
              <a:t>Atelier « lire et faire lire » : 2 ateliers : positif sur l’année</a:t>
            </a:r>
          </a:p>
          <a:p>
            <a:pPr marL="342900" lvl="0" indent="-342900">
              <a:buFont typeface="+mj-lt"/>
              <a:buAutoNum type="arabicPeriod"/>
            </a:pPr>
            <a:r>
              <a:rPr lang="fr-FR" sz="2600" dirty="0">
                <a:latin typeface="+mj-lt"/>
              </a:rPr>
              <a:t>Périscolaire : bonne relation. Merci à </a:t>
            </a:r>
            <a:r>
              <a:rPr lang="fr-FR" sz="2600" dirty="0" err="1">
                <a:latin typeface="+mj-lt"/>
              </a:rPr>
              <a:t>Katiline</a:t>
            </a:r>
            <a:r>
              <a:rPr lang="fr-FR" sz="2600" dirty="0">
                <a:latin typeface="+mj-lt"/>
              </a:rPr>
              <a:t> pour son investissement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600" dirty="0">
                <a:latin typeface="+mj-lt"/>
              </a:rPr>
              <a:t>Fête de l’école vendredi 28 juin 16h30 à 20h</a:t>
            </a:r>
          </a:p>
          <a:p>
            <a:pPr lvl="0"/>
            <a:endParaRPr lang="fr-FR" b="1" dirty="0">
              <a:latin typeface="+mj-lt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B72038B5-A00E-407D-9E50-6943BA2981AD}"/>
              </a:ext>
            </a:extLst>
          </p:cNvPr>
          <p:cNvSpPr txBox="1">
            <a:spLocks/>
          </p:cNvSpPr>
          <p:nvPr/>
        </p:nvSpPr>
        <p:spPr>
          <a:xfrm>
            <a:off x="357810" y="700377"/>
            <a:ext cx="11513488" cy="86603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16000" b="1" dirty="0">
                <a:latin typeface="Algerian" panose="04020705040A02060702" pitchFamily="82" charset="0"/>
              </a:rPr>
              <a:t>1. Projet d’école / Activités pédagogiques</a:t>
            </a:r>
            <a:br>
              <a:rPr lang="fr-FR" b="1" dirty="0">
                <a:latin typeface="Algerian" panose="04020705040A02060702" pitchFamily="82" charset="0"/>
              </a:rPr>
            </a:br>
            <a:br>
              <a:rPr lang="fr-FR" dirty="0"/>
            </a:br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A4A18B-4B14-4852-9BEF-B3F277EA100C}"/>
              </a:ext>
            </a:extLst>
          </p:cNvPr>
          <p:cNvSpPr/>
          <p:nvPr/>
        </p:nvSpPr>
        <p:spPr>
          <a:xfrm rot="1819430">
            <a:off x="8451289" y="1896221"/>
            <a:ext cx="2208759" cy="1072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Vie de l’école</a:t>
            </a:r>
          </a:p>
        </p:txBody>
      </p:sp>
    </p:spTree>
    <p:extLst>
      <p:ext uri="{BB962C8B-B14F-4D97-AF65-F5344CB8AC3E}">
        <p14:creationId xmlns:p14="http://schemas.microsoft.com/office/powerpoint/2010/main" val="3275007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5B1CF9-BC07-4F5B-B709-3E0309878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38679" y="1686872"/>
            <a:ext cx="7467799" cy="3983437"/>
          </a:xfrm>
        </p:spPr>
        <p:txBody>
          <a:bodyPr>
            <a:normAutofit fontScale="62500" lnSpcReduction="2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4500" b="1" dirty="0">
                <a:latin typeface="+mj-lt"/>
              </a:rPr>
              <a:t>Recettes 6043 €</a:t>
            </a:r>
            <a:endParaRPr lang="fr-FR" sz="4500" dirty="0">
              <a:latin typeface="+mj-lt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4500" dirty="0">
                <a:latin typeface="+mj-lt"/>
              </a:rPr>
              <a:t>Adhésion de début d’année : 1700 €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4500" dirty="0">
                <a:latin typeface="+mj-lt"/>
              </a:rPr>
              <a:t>Marché de Noël : 1200 €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4500" dirty="0">
                <a:latin typeface="+mj-lt"/>
              </a:rPr>
              <a:t>Calendriers : 378 €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4500" dirty="0">
                <a:latin typeface="+mj-lt"/>
              </a:rPr>
              <a:t>Sapins : 250 €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4500" dirty="0">
                <a:latin typeface="+mj-lt"/>
              </a:rPr>
              <a:t>Vente des photos : 815 €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4500" dirty="0">
                <a:latin typeface="+mj-lt"/>
              </a:rPr>
              <a:t>Concours de belote : 450 €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4500" dirty="0">
                <a:latin typeface="+mj-lt"/>
              </a:rPr>
              <a:t>Subvention municipale : 1250 €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fr-FR" sz="1400" b="1" dirty="0">
              <a:latin typeface="+mj-lt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fr-FR" sz="1400" b="1" dirty="0">
              <a:latin typeface="+mj-lt"/>
            </a:endParaRPr>
          </a:p>
          <a:p>
            <a:pPr marL="342900" lvl="0" indent="-342900">
              <a:buFont typeface="+mj-lt"/>
              <a:buAutoNum type="arabicPeriod"/>
            </a:pPr>
            <a:endParaRPr lang="fr-FR" sz="3200" b="1" dirty="0">
              <a:latin typeface="Algerian" panose="04020705040A02060702" pitchFamily="82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E5E60B8D-FF84-4788-AE14-A2A84B12DBF7}"/>
              </a:ext>
            </a:extLst>
          </p:cNvPr>
          <p:cNvSpPr txBox="1">
            <a:spLocks/>
          </p:cNvSpPr>
          <p:nvPr/>
        </p:nvSpPr>
        <p:spPr>
          <a:xfrm>
            <a:off x="1021797" y="478403"/>
            <a:ext cx="11513488" cy="86603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16000" b="1" dirty="0">
                <a:latin typeface="Algerian" panose="04020705040A02060702" pitchFamily="82" charset="0"/>
              </a:rPr>
              <a:t>2. Aspect financier</a:t>
            </a:r>
          </a:p>
          <a:p>
            <a:br>
              <a:rPr lang="fr-FR" b="1" dirty="0">
                <a:latin typeface="Algerian" panose="04020705040A02060702" pitchFamily="82" charset="0"/>
              </a:rPr>
            </a:br>
            <a:br>
              <a:rPr lang="fr-FR" dirty="0"/>
            </a:br>
            <a:endParaRPr lang="fr-FR" dirty="0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99E929BA-3310-4D68-B437-A10F4D5C6746}"/>
              </a:ext>
            </a:extLst>
          </p:cNvPr>
          <p:cNvSpPr txBox="1">
            <a:spLocks/>
          </p:cNvSpPr>
          <p:nvPr/>
        </p:nvSpPr>
        <p:spPr>
          <a:xfrm rot="2125748">
            <a:off x="8123578" y="3026983"/>
            <a:ext cx="3045161" cy="1390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00" b="1" dirty="0"/>
              <a:t>Coopérative scolaire </a:t>
            </a:r>
          </a:p>
        </p:txBody>
      </p:sp>
    </p:spTree>
    <p:extLst>
      <p:ext uri="{BB962C8B-B14F-4D97-AF65-F5344CB8AC3E}">
        <p14:creationId xmlns:p14="http://schemas.microsoft.com/office/powerpoint/2010/main" val="3854987785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668</TotalTime>
  <Words>742</Words>
  <Application>Microsoft Office PowerPoint</Application>
  <PresentationFormat>Grand écran</PresentationFormat>
  <Paragraphs>168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7" baseType="lpstr">
      <vt:lpstr>Algerian</vt:lpstr>
      <vt:lpstr>Arial</vt:lpstr>
      <vt:lpstr>Century Gothic</vt:lpstr>
      <vt:lpstr>Courier New</vt:lpstr>
      <vt:lpstr>Wingdings</vt:lpstr>
      <vt:lpstr>Wingdings 3</vt:lpstr>
      <vt:lpstr>Brin</vt:lpstr>
      <vt:lpstr>Conseil d’école  </vt:lpstr>
      <vt:lpstr>Ordre du jour  </vt:lpstr>
      <vt:lpstr>4. Rentrée 2019   </vt:lpstr>
      <vt:lpstr>1. Projet d’école / Activités pédagogiques  </vt:lpstr>
      <vt:lpstr>Présentation PowerPoint</vt:lpstr>
      <vt:lpstr>Volet  culturel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Effectifs </vt:lpstr>
      <vt:lpstr>Répartition pédagogique </vt:lpstr>
      <vt:lpstr>Projets</vt:lpstr>
      <vt:lpstr>Projets</vt:lpstr>
      <vt:lpstr>5. Questions diverses   </vt:lpstr>
      <vt:lpstr>MERCI A TOUS  POUR VOTRE INVESTISSEMENT  TOUT AU LONG DE CETTE ANNEE SCOLAIRE 2018 - 2019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Conseil d’école</dc:title>
  <dc:creator>Fabienne L</dc:creator>
  <cp:lastModifiedBy>Fabienne L</cp:lastModifiedBy>
  <cp:revision>40</cp:revision>
  <dcterms:created xsi:type="dcterms:W3CDTF">2019-06-10T08:20:57Z</dcterms:created>
  <dcterms:modified xsi:type="dcterms:W3CDTF">2019-06-12T16:08:52Z</dcterms:modified>
</cp:coreProperties>
</file>